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</p:sldIdLst>
  <p:sldSz cx="18288000" cy="10287000"/>
  <p:notesSz cx="6858000" cy="9144000"/>
  <p:embeddedFontLst>
    <p:embeddedFont>
      <p:font typeface="210 도시락" panose="02020603020101020101" pitchFamily="18" charset="-127"/>
      <p:regular r:id="rId38"/>
    </p:embeddedFont>
    <p:embeddedFont>
      <p:font typeface="BM DoHyeon OTF" panose="020B0600000101010101" pitchFamily="34" charset="-127"/>
      <p:regular r:id="rId39"/>
    </p:embeddedFont>
    <p:embeddedFont>
      <p:font typeface="Canva Sans" panose="020B0503030501040103" pitchFamily="34" charset="0"/>
      <p:regular r:id="rId40"/>
    </p:embeddedFont>
    <p:embeddedFont>
      <p:font typeface="Canva Sans Bold" panose="020B0803030501040103" pitchFamily="34" charset="0"/>
      <p:regular r:id="rId41"/>
      <p:bold r:id="rId42"/>
    </p:embeddedFont>
    <p:embeddedFont>
      <p:font typeface="Nanum Gothic Bold" pitchFamily="2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94605" autoAdjust="0"/>
  </p:normalViewPr>
  <p:slideViewPr>
    <p:cSldViewPr>
      <p:cViewPr varScale="1">
        <p:scale>
          <a:sx n="67" d="100"/>
          <a:sy n="67" d="100"/>
        </p:scale>
        <p:origin x="7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9207" y="5542802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29207" y="5594471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039134" y="986602"/>
            <a:ext cx="4153872" cy="705000"/>
            <a:chOff x="0" y="0"/>
            <a:chExt cx="1358277" cy="2305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8277" cy="230528"/>
            </a:xfrm>
            <a:custGeom>
              <a:avLst/>
              <a:gdLst/>
              <a:ahLst/>
              <a:cxnLst/>
              <a:rect l="l" t="t" r="r" b="b"/>
              <a:pathLst>
                <a:path w="1358277" h="230528">
                  <a:moveTo>
                    <a:pt x="679138" y="0"/>
                  </a:moveTo>
                  <a:cubicBezTo>
                    <a:pt x="304061" y="0"/>
                    <a:pt x="0" y="51606"/>
                    <a:pt x="0" y="115264"/>
                  </a:cubicBezTo>
                  <a:cubicBezTo>
                    <a:pt x="0" y="178923"/>
                    <a:pt x="304061" y="230528"/>
                    <a:pt x="679138" y="230528"/>
                  </a:cubicBezTo>
                  <a:cubicBezTo>
                    <a:pt x="1054216" y="230528"/>
                    <a:pt x="1358277" y="178923"/>
                    <a:pt x="1358277" y="115264"/>
                  </a:cubicBezTo>
                  <a:cubicBezTo>
                    <a:pt x="1358277" y="51606"/>
                    <a:pt x="1054216" y="0"/>
                    <a:pt x="6791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338" y="2562"/>
              <a:ext cx="1103600" cy="20635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39471" y="6289676"/>
            <a:ext cx="5153193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endParaRPr dirty="0"/>
          </a:p>
          <a:p>
            <a:pPr algn="ctr">
              <a:lnSpc>
                <a:spcPts val="4000"/>
              </a:lnSpc>
            </a:pPr>
            <a:r>
              <a:rPr lang="en-US" sz="2500" b="1" spc="8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2277044 LEESEUNGHYEON</a:t>
            </a:r>
          </a:p>
          <a:p>
            <a:pPr algn="ctr">
              <a:lnSpc>
                <a:spcPts val="4000"/>
              </a:lnSpc>
            </a:pPr>
            <a:r>
              <a:rPr lang="en-US" sz="2500" b="1" spc="8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2491007 KIMYEEUN</a:t>
            </a:r>
          </a:p>
          <a:p>
            <a:pPr algn="ctr">
              <a:lnSpc>
                <a:spcPts val="4000"/>
              </a:lnSpc>
            </a:pPr>
            <a:r>
              <a:rPr lang="en-US" sz="2500" b="1" spc="8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2491021 LEEBADA</a:t>
            </a:r>
          </a:p>
          <a:p>
            <a:pPr algn="ctr">
              <a:lnSpc>
                <a:spcPts val="4000"/>
              </a:lnSpc>
            </a:pPr>
            <a:r>
              <a:rPr lang="en-US" sz="2500" b="1" spc="87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2491036 JUTAEIN</a:t>
            </a:r>
          </a:p>
          <a:p>
            <a:pPr algn="ctr">
              <a:lnSpc>
                <a:spcPts val="4000"/>
              </a:lnSpc>
            </a:pPr>
            <a:endParaRPr lang="en-US" sz="2500" b="1" spc="87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ctr">
              <a:lnSpc>
                <a:spcPts val="4000"/>
              </a:lnSpc>
            </a:pPr>
            <a:endParaRPr lang="en-US" sz="2500" b="1" spc="87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ctr">
              <a:lnSpc>
                <a:spcPts val="4000"/>
              </a:lnSpc>
            </a:pPr>
            <a:endParaRPr lang="en-US" sz="2500" b="1" spc="87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2244052"/>
            <a:ext cx="18232141" cy="264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spc="-608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PREDICTING EMOTIONS </a:t>
            </a:r>
          </a:p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 spc="-608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FROM SPEECH SIGNALS AND TEXT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1640" y="1103709"/>
            <a:ext cx="34490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6910" y="2238494"/>
            <a:ext cx="4782390" cy="5810011"/>
          </a:xfrm>
          <a:custGeom>
            <a:avLst/>
            <a:gdLst/>
            <a:ahLst/>
            <a:cxnLst/>
            <a:rect l="l" t="t" r="r" b="b"/>
            <a:pathLst>
              <a:path w="4782390" h="5810011">
                <a:moveTo>
                  <a:pt x="0" y="0"/>
                </a:moveTo>
                <a:lnTo>
                  <a:pt x="4782390" y="0"/>
                </a:lnTo>
                <a:lnTo>
                  <a:pt x="4782390" y="5810012"/>
                </a:lnTo>
                <a:lnTo>
                  <a:pt x="0" y="581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57774" y="608071"/>
            <a:ext cx="4560650" cy="841259"/>
            <a:chOff x="0" y="0"/>
            <a:chExt cx="1248174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8174" cy="230238"/>
            </a:xfrm>
            <a:custGeom>
              <a:avLst/>
              <a:gdLst/>
              <a:ahLst/>
              <a:cxnLst/>
              <a:rect l="l" t="t" r="r" b="b"/>
              <a:pathLst>
                <a:path w="1248174" h="230238">
                  <a:moveTo>
                    <a:pt x="624087" y="0"/>
                  </a:moveTo>
                  <a:cubicBezTo>
                    <a:pt x="279413" y="0"/>
                    <a:pt x="0" y="51541"/>
                    <a:pt x="0" y="115119"/>
                  </a:cubicBezTo>
                  <a:cubicBezTo>
                    <a:pt x="0" y="178698"/>
                    <a:pt x="279413" y="230238"/>
                    <a:pt x="624087" y="230238"/>
                  </a:cubicBezTo>
                  <a:cubicBezTo>
                    <a:pt x="968760" y="230238"/>
                    <a:pt x="1248174" y="178698"/>
                    <a:pt x="1248174" y="115119"/>
                  </a:cubicBezTo>
                  <a:cubicBezTo>
                    <a:pt x="1248174" y="51541"/>
                    <a:pt x="968760" y="0"/>
                    <a:pt x="624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016" y="2535"/>
              <a:ext cx="1014141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56123" y="2238494"/>
            <a:ext cx="10859834" cy="2905006"/>
          </a:xfrm>
          <a:custGeom>
            <a:avLst/>
            <a:gdLst/>
            <a:ahLst/>
            <a:cxnLst/>
            <a:rect l="l" t="t" r="r" b="b"/>
            <a:pathLst>
              <a:path w="10859834" h="2905006">
                <a:moveTo>
                  <a:pt x="0" y="0"/>
                </a:moveTo>
                <a:lnTo>
                  <a:pt x="10859834" y="0"/>
                </a:lnTo>
                <a:lnTo>
                  <a:pt x="10859834" y="2905006"/>
                </a:lnTo>
                <a:lnTo>
                  <a:pt x="0" y="2905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56123" y="5550744"/>
            <a:ext cx="10859834" cy="2497762"/>
          </a:xfrm>
          <a:custGeom>
            <a:avLst/>
            <a:gdLst/>
            <a:ahLst/>
            <a:cxnLst/>
            <a:rect l="l" t="t" r="r" b="b"/>
            <a:pathLst>
              <a:path w="10859834" h="2497762">
                <a:moveTo>
                  <a:pt x="0" y="0"/>
                </a:moveTo>
                <a:lnTo>
                  <a:pt x="10859834" y="0"/>
                </a:lnTo>
                <a:lnTo>
                  <a:pt x="10859834" y="2497762"/>
                </a:lnTo>
                <a:lnTo>
                  <a:pt x="0" y="249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79720" y="747738"/>
            <a:ext cx="3916759" cy="5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spc="-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REVIEW</a:t>
            </a:r>
          </a:p>
        </p:txBody>
      </p:sp>
      <p:sp>
        <p:nvSpPr>
          <p:cNvPr id="9" name="AutoShape 9"/>
          <p:cNvSpPr/>
          <p:nvPr/>
        </p:nvSpPr>
        <p:spPr>
          <a:xfrm>
            <a:off x="12196433" y="3076307"/>
            <a:ext cx="0" cy="4972199"/>
          </a:xfrm>
          <a:prstGeom prst="line">
            <a:avLst/>
          </a:prstGeom>
          <a:ln w="57150" cap="flat">
            <a:solidFill>
              <a:srgbClr val="88888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14966" y="3869936"/>
            <a:ext cx="1025821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PREPROCESSING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3147" y="5791915"/>
            <a:ext cx="3601850" cy="50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b="1" spc="-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74750" y="4543099"/>
            <a:ext cx="2259564" cy="1063620"/>
            <a:chOff x="0" y="0"/>
            <a:chExt cx="462434" cy="217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emotion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1386016" y="6207138"/>
            <a:ext cx="1146692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030988" y="4930333"/>
            <a:ext cx="330383" cy="330383"/>
            <a:chOff x="0" y="0"/>
            <a:chExt cx="440510" cy="440510"/>
          </a:xfrm>
        </p:grpSpPr>
        <p:sp>
          <p:nvSpPr>
            <p:cNvPr id="7" name="AutoShape 7"/>
            <p:cNvSpPr/>
            <p:nvPr/>
          </p:nvSpPr>
          <p:spPr>
            <a:xfrm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8044" y="4543099"/>
            <a:ext cx="2259564" cy="1063620"/>
            <a:chOff x="0" y="0"/>
            <a:chExt cx="462434" cy="217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intensity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74750" y="6725030"/>
            <a:ext cx="2259564" cy="1063620"/>
            <a:chOff x="0" y="0"/>
            <a:chExt cx="462434" cy="217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emotion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30988" y="7112264"/>
            <a:ext cx="330383" cy="330383"/>
            <a:chOff x="0" y="0"/>
            <a:chExt cx="440510" cy="440510"/>
          </a:xfrm>
        </p:grpSpPr>
        <p:sp>
          <p:nvSpPr>
            <p:cNvPr id="16" name="AutoShape 16"/>
            <p:cNvSpPr/>
            <p:nvPr/>
          </p:nvSpPr>
          <p:spPr>
            <a:xfrm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H="1"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58044" y="6725030"/>
            <a:ext cx="2259564" cy="1063620"/>
            <a:chOff x="0" y="0"/>
            <a:chExt cx="462434" cy="217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intensity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flipH="1" flipV="1">
            <a:off x="10750851" y="6788024"/>
            <a:ext cx="10584" cy="4889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10117628" y="7276161"/>
            <a:ext cx="666673" cy="57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10749910" y="5089712"/>
            <a:ext cx="10584" cy="4889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>
            <a:off x="10103346" y="5098721"/>
            <a:ext cx="666673" cy="57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 rot="2700000">
            <a:off x="10596243" y="6018135"/>
            <a:ext cx="330383" cy="330383"/>
            <a:chOff x="0" y="0"/>
            <a:chExt cx="440510" cy="440510"/>
          </a:xfrm>
        </p:grpSpPr>
        <p:sp>
          <p:nvSpPr>
            <p:cNvPr id="26" name="AutoShape 26"/>
            <p:cNvSpPr/>
            <p:nvPr/>
          </p:nvSpPr>
          <p:spPr>
            <a:xfrm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132783" y="4534563"/>
            <a:ext cx="2094662" cy="3764758"/>
            <a:chOff x="0" y="0"/>
            <a:chExt cx="428686" cy="7704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8686" cy="770482"/>
            </a:xfrm>
            <a:custGeom>
              <a:avLst/>
              <a:gdLst/>
              <a:ahLst/>
              <a:cxnLst/>
              <a:rect l="l" t="t" r="r" b="b"/>
              <a:pathLst>
                <a:path w="428686" h="770482">
                  <a:moveTo>
                    <a:pt x="0" y="0"/>
                  </a:moveTo>
                  <a:lnTo>
                    <a:pt x="428686" y="0"/>
                  </a:lnTo>
                  <a:lnTo>
                    <a:pt x="428686" y="770482"/>
                  </a:lnTo>
                  <a:lnTo>
                    <a:pt x="0" y="77048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28686" cy="827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main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emotion 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3117565" y="4543099"/>
            <a:ext cx="977884" cy="1063620"/>
          </a:xfrm>
          <a:custGeom>
            <a:avLst/>
            <a:gdLst/>
            <a:ahLst/>
            <a:cxnLst/>
            <a:rect l="l" t="t" r="r" b="b"/>
            <a:pathLst>
              <a:path w="977884" h="1063620">
                <a:moveTo>
                  <a:pt x="0" y="0"/>
                </a:moveTo>
                <a:lnTo>
                  <a:pt x="977884" y="0"/>
                </a:lnTo>
                <a:lnTo>
                  <a:pt x="977884" y="1063620"/>
                </a:lnTo>
                <a:lnTo>
                  <a:pt x="0" y="1063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3060555" y="6725030"/>
            <a:ext cx="1063620" cy="1063620"/>
          </a:xfrm>
          <a:custGeom>
            <a:avLst/>
            <a:gdLst/>
            <a:ahLst/>
            <a:cxnLst/>
            <a:rect l="l" t="t" r="r" b="b"/>
            <a:pathLst>
              <a:path w="1063620" h="1063620">
                <a:moveTo>
                  <a:pt x="0" y="0"/>
                </a:moveTo>
                <a:lnTo>
                  <a:pt x="1063620" y="0"/>
                </a:lnTo>
                <a:lnTo>
                  <a:pt x="1063620" y="1063620"/>
                </a:lnTo>
                <a:lnTo>
                  <a:pt x="0" y="1063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5100212" y="5797219"/>
            <a:ext cx="608641" cy="65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5"/>
              </a:lnSpc>
            </a:pPr>
            <a:r>
              <a:rPr lang="en-US" sz="3210" b="1" spc="-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1605"/>
              </a:lnSpc>
            </a:pPr>
            <a:r>
              <a:rPr lang="en-US" sz="3210" b="1" spc="-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1605"/>
              </a:lnSpc>
            </a:pPr>
            <a:r>
              <a:rPr lang="en-US" sz="3210" b="1" spc="-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19385" y="5157135"/>
            <a:ext cx="37424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405243" y="7395022"/>
            <a:ext cx="37424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24116" y="6228029"/>
            <a:ext cx="9308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voting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22391" y="7788650"/>
            <a:ext cx="9308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-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735125" y="5816269"/>
            <a:ext cx="608641" cy="65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5"/>
              </a:lnSpc>
            </a:pPr>
            <a:r>
              <a:rPr lang="en-US" sz="3210" b="1" spc="-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1605"/>
              </a:lnSpc>
            </a:pPr>
            <a:r>
              <a:rPr lang="en-US" sz="3210" b="1" spc="-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1605"/>
              </a:lnSpc>
            </a:pPr>
            <a:r>
              <a:rPr lang="en-US" sz="3210" b="1" spc="-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516971" y="1676922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LABELING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43075" y="3000897"/>
            <a:ext cx="360185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weighted voting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348887" y="8762231"/>
            <a:ext cx="117740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emotion ∈ {happiness, anger, disgust, fear, sadness, surprise}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6971" y="1676922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OPEN SMILE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29585" y="3000897"/>
            <a:ext cx="662882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eGeMAPS (88 features)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93346" y="7751338"/>
            <a:ext cx="12358935" cy="183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/>
          </a:p>
          <a:p>
            <a:pPr algn="ctr">
              <a:lnSpc>
                <a:spcPts val="5319"/>
              </a:lnSpc>
            </a:pPr>
            <a:r>
              <a:rPr lang="en-US" sz="3799" spc="-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more </a:t>
            </a: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applicapable</a:t>
            </a:r>
            <a:r>
              <a:rPr lang="en-US" sz="3799" spc="-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physical properties;  </a:t>
            </a:r>
          </a:p>
          <a:p>
            <a:pPr algn="ctr">
              <a:lnSpc>
                <a:spcPts val="5319"/>
              </a:lnSpc>
            </a:pPr>
            <a:r>
              <a:rPr lang="en-US" sz="3799" spc="-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more </a:t>
            </a: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interpretable</a:t>
            </a:r>
            <a:r>
              <a:rPr lang="en-US" sz="3799" spc="-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compared to other method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29470" y="3745752"/>
            <a:ext cx="10829060" cy="4191298"/>
            <a:chOff x="0" y="0"/>
            <a:chExt cx="14438747" cy="5588397"/>
          </a:xfrm>
        </p:grpSpPr>
        <p:sp>
          <p:nvSpPr>
            <p:cNvPr id="6" name="Freeform 6"/>
            <p:cNvSpPr/>
            <p:nvPr/>
          </p:nvSpPr>
          <p:spPr>
            <a:xfrm>
              <a:off x="0" y="446221"/>
              <a:ext cx="14438747" cy="5142176"/>
            </a:xfrm>
            <a:custGeom>
              <a:avLst/>
              <a:gdLst/>
              <a:ahLst/>
              <a:cxnLst/>
              <a:rect l="l" t="t" r="r" b="b"/>
              <a:pathLst>
                <a:path w="14438747" h="5142176">
                  <a:moveTo>
                    <a:pt x="0" y="0"/>
                  </a:moveTo>
                  <a:lnTo>
                    <a:pt x="14438747" y="0"/>
                  </a:lnTo>
                  <a:lnTo>
                    <a:pt x="14438747" y="5142176"/>
                  </a:lnTo>
                  <a:lnTo>
                    <a:pt x="0" y="514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7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289" y="-47625"/>
              <a:ext cx="1761664" cy="493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6"/>
                </a:lnSpc>
                <a:spcBef>
                  <a:spcPct val="0"/>
                </a:spcBef>
              </a:pPr>
              <a:r>
                <a:rPr lang="en-US" sz="2219" b="1" spc="-44">
                  <a:solidFill>
                    <a:srgbClr val="A6A6A6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example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19597" y="4225219"/>
            <a:ext cx="13248806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IMPROVING 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3147" y="5791915"/>
            <a:ext cx="3601850" cy="50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b="1" spc="-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6663" y="3877927"/>
            <a:ext cx="7694674" cy="1730902"/>
            <a:chOff x="0" y="0"/>
            <a:chExt cx="2053201" cy="46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3201" cy="461864"/>
            </a:xfrm>
            <a:custGeom>
              <a:avLst/>
              <a:gdLst/>
              <a:ahLst/>
              <a:cxnLst/>
              <a:rect l="l" t="t" r="r" b="b"/>
              <a:pathLst>
                <a:path w="2053201" h="461864">
                  <a:moveTo>
                    <a:pt x="23141" y="0"/>
                  </a:moveTo>
                  <a:lnTo>
                    <a:pt x="2030060" y="0"/>
                  </a:lnTo>
                  <a:cubicBezTo>
                    <a:pt x="2036197" y="0"/>
                    <a:pt x="2042083" y="2438"/>
                    <a:pt x="2046423" y="6778"/>
                  </a:cubicBezTo>
                  <a:cubicBezTo>
                    <a:pt x="2050763" y="11118"/>
                    <a:pt x="2053201" y="17004"/>
                    <a:pt x="2053201" y="23141"/>
                  </a:cubicBezTo>
                  <a:lnTo>
                    <a:pt x="2053201" y="438722"/>
                  </a:lnTo>
                  <a:cubicBezTo>
                    <a:pt x="2053201" y="451503"/>
                    <a:pt x="2042840" y="461864"/>
                    <a:pt x="2030060" y="461864"/>
                  </a:cubicBezTo>
                  <a:lnTo>
                    <a:pt x="23141" y="461864"/>
                  </a:lnTo>
                  <a:cubicBezTo>
                    <a:pt x="17004" y="461864"/>
                    <a:pt x="11118" y="459425"/>
                    <a:pt x="6778" y="455086"/>
                  </a:cubicBezTo>
                  <a:cubicBezTo>
                    <a:pt x="2438" y="450746"/>
                    <a:pt x="0" y="444860"/>
                    <a:pt x="0" y="438722"/>
                  </a:cubicBezTo>
                  <a:lnTo>
                    <a:pt x="0" y="23141"/>
                  </a:lnTo>
                  <a:cubicBezTo>
                    <a:pt x="0" y="17004"/>
                    <a:pt x="2438" y="11118"/>
                    <a:pt x="6778" y="6778"/>
                  </a:cubicBezTo>
                  <a:cubicBezTo>
                    <a:pt x="11118" y="2438"/>
                    <a:pt x="17004" y="0"/>
                    <a:pt x="23141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3201" cy="49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2455" y="3464216"/>
            <a:ext cx="2783089" cy="788354"/>
            <a:chOff x="0" y="0"/>
            <a:chExt cx="812800" cy="23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35939" y="3591507"/>
            <a:ext cx="2016122" cy="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96663" y="6678035"/>
            <a:ext cx="7694674" cy="1730902"/>
            <a:chOff x="0" y="0"/>
            <a:chExt cx="2053201" cy="4618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3201" cy="461864"/>
            </a:xfrm>
            <a:custGeom>
              <a:avLst/>
              <a:gdLst/>
              <a:ahLst/>
              <a:cxnLst/>
              <a:rect l="l" t="t" r="r" b="b"/>
              <a:pathLst>
                <a:path w="2053201" h="461864">
                  <a:moveTo>
                    <a:pt x="23141" y="0"/>
                  </a:moveTo>
                  <a:lnTo>
                    <a:pt x="2030060" y="0"/>
                  </a:lnTo>
                  <a:cubicBezTo>
                    <a:pt x="2036197" y="0"/>
                    <a:pt x="2042083" y="2438"/>
                    <a:pt x="2046423" y="6778"/>
                  </a:cubicBezTo>
                  <a:cubicBezTo>
                    <a:pt x="2050763" y="11118"/>
                    <a:pt x="2053201" y="17004"/>
                    <a:pt x="2053201" y="23141"/>
                  </a:cubicBezTo>
                  <a:lnTo>
                    <a:pt x="2053201" y="438722"/>
                  </a:lnTo>
                  <a:cubicBezTo>
                    <a:pt x="2053201" y="451503"/>
                    <a:pt x="2042840" y="461864"/>
                    <a:pt x="2030060" y="461864"/>
                  </a:cubicBezTo>
                  <a:lnTo>
                    <a:pt x="23141" y="461864"/>
                  </a:lnTo>
                  <a:cubicBezTo>
                    <a:pt x="17004" y="461864"/>
                    <a:pt x="11118" y="459425"/>
                    <a:pt x="6778" y="455086"/>
                  </a:cubicBezTo>
                  <a:cubicBezTo>
                    <a:pt x="2438" y="450746"/>
                    <a:pt x="0" y="444860"/>
                    <a:pt x="0" y="438722"/>
                  </a:cubicBezTo>
                  <a:lnTo>
                    <a:pt x="0" y="23141"/>
                  </a:lnTo>
                  <a:cubicBezTo>
                    <a:pt x="0" y="17004"/>
                    <a:pt x="2438" y="11118"/>
                    <a:pt x="6778" y="6778"/>
                  </a:cubicBezTo>
                  <a:cubicBezTo>
                    <a:pt x="11118" y="2438"/>
                    <a:pt x="17004" y="0"/>
                    <a:pt x="23141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3201" cy="49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52455" y="6264324"/>
            <a:ext cx="2783089" cy="788354"/>
            <a:chOff x="0" y="0"/>
            <a:chExt cx="812800" cy="2302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74581" y="7211698"/>
            <a:ext cx="673883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selection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5939" y="6391614"/>
            <a:ext cx="2016122" cy="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4581" y="4411591"/>
            <a:ext cx="673883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balanced acc across label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16971" y="1139288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IMPROVING METHOD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00596" y="5284750"/>
            <a:ext cx="252967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 spc="-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4th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34508" y="5294275"/>
            <a:ext cx="25296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5.2th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6107657" y="5385441"/>
            <a:ext cx="287567" cy="287567"/>
            <a:chOff x="0" y="0"/>
            <a:chExt cx="383423" cy="383423"/>
          </a:xfrm>
        </p:grpSpPr>
        <p:sp>
          <p:nvSpPr>
            <p:cNvPr id="5" name="AutoShape 5"/>
            <p:cNvSpPr/>
            <p:nvPr/>
          </p:nvSpPr>
          <p:spPr>
            <a:xfrm>
              <a:off x="16805" y="16805"/>
              <a:ext cx="349812" cy="349812"/>
            </a:xfrm>
            <a:prstGeom prst="line">
              <a:avLst/>
            </a:prstGeom>
            <a:ln w="7129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>
              <a:off x="16805" y="16805"/>
              <a:ext cx="349812" cy="349812"/>
            </a:xfrm>
            <a:prstGeom prst="line">
              <a:avLst/>
            </a:prstGeom>
            <a:ln w="7129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4098" y="4595883"/>
            <a:ext cx="3247587" cy="1511682"/>
            <a:chOff x="0" y="0"/>
            <a:chExt cx="1817872" cy="8461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7872" cy="846181"/>
            </a:xfrm>
            <a:custGeom>
              <a:avLst/>
              <a:gdLst/>
              <a:ahLst/>
              <a:cxnLst/>
              <a:rect l="l" t="t" r="r" b="b"/>
              <a:pathLst>
                <a:path w="1817872" h="846181">
                  <a:moveTo>
                    <a:pt x="908936" y="0"/>
                  </a:moveTo>
                  <a:cubicBezTo>
                    <a:pt x="406945" y="0"/>
                    <a:pt x="0" y="189424"/>
                    <a:pt x="0" y="423090"/>
                  </a:cubicBezTo>
                  <a:cubicBezTo>
                    <a:pt x="0" y="656757"/>
                    <a:pt x="406945" y="846181"/>
                    <a:pt x="908936" y="846181"/>
                  </a:cubicBezTo>
                  <a:cubicBezTo>
                    <a:pt x="1410928" y="846181"/>
                    <a:pt x="1817872" y="656757"/>
                    <a:pt x="1817872" y="423090"/>
                  </a:cubicBezTo>
                  <a:cubicBezTo>
                    <a:pt x="1817872" y="189424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0426" y="60279"/>
              <a:ext cx="1477021" cy="706572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4098" y="6637927"/>
            <a:ext cx="3247587" cy="1511682"/>
            <a:chOff x="0" y="0"/>
            <a:chExt cx="1817872" cy="8461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7872" cy="846181"/>
            </a:xfrm>
            <a:custGeom>
              <a:avLst/>
              <a:gdLst/>
              <a:ahLst/>
              <a:cxnLst/>
              <a:rect l="l" t="t" r="r" b="b"/>
              <a:pathLst>
                <a:path w="1817872" h="846181">
                  <a:moveTo>
                    <a:pt x="908936" y="0"/>
                  </a:moveTo>
                  <a:cubicBezTo>
                    <a:pt x="406945" y="0"/>
                    <a:pt x="0" y="189424"/>
                    <a:pt x="0" y="423090"/>
                  </a:cubicBezTo>
                  <a:cubicBezTo>
                    <a:pt x="0" y="656757"/>
                    <a:pt x="406945" y="846181"/>
                    <a:pt x="908936" y="846181"/>
                  </a:cubicBezTo>
                  <a:cubicBezTo>
                    <a:pt x="1410928" y="846181"/>
                    <a:pt x="1817872" y="656757"/>
                    <a:pt x="1817872" y="423090"/>
                  </a:cubicBezTo>
                  <a:cubicBezTo>
                    <a:pt x="1817872" y="189424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0426" y="60279"/>
              <a:ext cx="1477021" cy="706572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8991364" y="4288394"/>
            <a:ext cx="0" cy="4474686"/>
          </a:xfrm>
          <a:prstGeom prst="line">
            <a:avLst/>
          </a:prstGeom>
          <a:ln w="47625" cap="flat">
            <a:solidFill>
              <a:srgbClr val="88888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442644" y="4423519"/>
            <a:ext cx="2628185" cy="4339561"/>
          </a:xfrm>
          <a:custGeom>
            <a:avLst/>
            <a:gdLst/>
            <a:ahLst/>
            <a:cxnLst/>
            <a:rect l="l" t="t" r="r" b="b"/>
            <a:pathLst>
              <a:path w="2628185" h="4339561">
                <a:moveTo>
                  <a:pt x="0" y="0"/>
                </a:moveTo>
                <a:lnTo>
                  <a:pt x="2628185" y="0"/>
                </a:lnTo>
                <a:lnTo>
                  <a:pt x="2628185" y="4339561"/>
                </a:lnTo>
                <a:lnTo>
                  <a:pt x="0" y="433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516971" y="2010206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BALALANCED ACC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8552" y="5116774"/>
            <a:ext cx="17786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1164" y="4922908"/>
            <a:ext cx="87044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2262" y="7158818"/>
            <a:ext cx="13912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84961" y="7152715"/>
            <a:ext cx="336703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 spc="-5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modified down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76378" y="7452905"/>
            <a:ext cx="25296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A6A6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6378" y="6864731"/>
            <a:ext cx="25296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A6A6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16318" y="3224769"/>
            <a:ext cx="60553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balanced data set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44548" y="6188518"/>
            <a:ext cx="2534682" cy="44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 b="1" spc="-52" dirty="0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17,531</a:t>
            </a:r>
            <a:r>
              <a:rPr lang="en-US" sz="2617" b="1" spc="-52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&gt; 22,964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6251" y="6830327"/>
            <a:ext cx="603586" cy="0"/>
          </a:xfrm>
          <a:prstGeom prst="line">
            <a:avLst/>
          </a:prstGeom>
          <a:ln w="104775" cap="flat">
            <a:solidFill>
              <a:srgbClr val="76B35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599986" y="4913336"/>
            <a:ext cx="1832400" cy="3719681"/>
          </a:xfrm>
          <a:custGeom>
            <a:avLst/>
            <a:gdLst/>
            <a:ahLst/>
            <a:cxnLst/>
            <a:rect l="l" t="t" r="r" b="b"/>
            <a:pathLst>
              <a:path w="1832400" h="3719681">
                <a:moveTo>
                  <a:pt x="0" y="0"/>
                </a:moveTo>
                <a:lnTo>
                  <a:pt x="1832400" y="0"/>
                </a:lnTo>
                <a:lnTo>
                  <a:pt x="1832400" y="3719681"/>
                </a:lnTo>
                <a:lnTo>
                  <a:pt x="0" y="3719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32" t="-52806" r="-148980" b="-7575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539868" y="3966112"/>
            <a:ext cx="2830765" cy="4410838"/>
          </a:xfrm>
          <a:custGeom>
            <a:avLst/>
            <a:gdLst/>
            <a:ahLst/>
            <a:cxnLst/>
            <a:rect l="l" t="t" r="r" b="b"/>
            <a:pathLst>
              <a:path w="2830765" h="4410838">
                <a:moveTo>
                  <a:pt x="0" y="0"/>
                </a:moveTo>
                <a:lnTo>
                  <a:pt x="2830766" y="0"/>
                </a:lnTo>
                <a:lnTo>
                  <a:pt x="2830766" y="4410838"/>
                </a:lnTo>
                <a:lnTo>
                  <a:pt x="0" y="441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0174" b="-537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516971" y="2010206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BALALANCED ACC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16318" y="3224769"/>
            <a:ext cx="60553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balanced data set</a:t>
            </a:r>
          </a:p>
        </p:txBody>
      </p:sp>
      <p:sp>
        <p:nvSpPr>
          <p:cNvPr id="7" name="Freeform 7"/>
          <p:cNvSpPr/>
          <p:nvPr/>
        </p:nvSpPr>
        <p:spPr>
          <a:xfrm>
            <a:off x="5370634" y="5074980"/>
            <a:ext cx="2297417" cy="3396393"/>
          </a:xfrm>
          <a:custGeom>
            <a:avLst/>
            <a:gdLst/>
            <a:ahLst/>
            <a:cxnLst/>
            <a:rect l="l" t="t" r="r" b="b"/>
            <a:pathLst>
              <a:path w="2297417" h="3396393">
                <a:moveTo>
                  <a:pt x="0" y="0"/>
                </a:moveTo>
                <a:lnTo>
                  <a:pt x="2297417" y="0"/>
                </a:lnTo>
                <a:lnTo>
                  <a:pt x="2297417" y="3396393"/>
                </a:lnTo>
                <a:lnTo>
                  <a:pt x="0" y="339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3790" t="-32287" b="-674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9748543" y="5008410"/>
            <a:ext cx="3878193" cy="3434389"/>
          </a:xfrm>
          <a:custGeom>
            <a:avLst/>
            <a:gdLst/>
            <a:ahLst/>
            <a:cxnLst/>
            <a:rect l="l" t="t" r="r" b="b"/>
            <a:pathLst>
              <a:path w="3878193" h="3434389">
                <a:moveTo>
                  <a:pt x="0" y="0"/>
                </a:moveTo>
                <a:lnTo>
                  <a:pt x="3878193" y="0"/>
                </a:lnTo>
                <a:lnTo>
                  <a:pt x="3878193" y="3434388"/>
                </a:lnTo>
                <a:lnTo>
                  <a:pt x="0" y="343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925" r="-279855" b="-8800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5796" y="3468518"/>
            <a:ext cx="6744730" cy="5522247"/>
          </a:xfrm>
          <a:custGeom>
            <a:avLst/>
            <a:gdLst/>
            <a:ahLst/>
            <a:cxnLst/>
            <a:rect l="l" t="t" r="r" b="b"/>
            <a:pathLst>
              <a:path w="6744730" h="5522247">
                <a:moveTo>
                  <a:pt x="0" y="0"/>
                </a:moveTo>
                <a:lnTo>
                  <a:pt x="6744730" y="0"/>
                </a:lnTo>
                <a:lnTo>
                  <a:pt x="6744730" y="5522247"/>
                </a:lnTo>
                <a:lnTo>
                  <a:pt x="0" y="552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750322" y="5158003"/>
            <a:ext cx="5647465" cy="1438428"/>
          </a:xfrm>
          <a:custGeom>
            <a:avLst/>
            <a:gdLst/>
            <a:ahLst/>
            <a:cxnLst/>
            <a:rect l="l" t="t" r="r" b="b"/>
            <a:pathLst>
              <a:path w="5647465" h="1438428">
                <a:moveTo>
                  <a:pt x="0" y="0"/>
                </a:moveTo>
                <a:lnTo>
                  <a:pt x="5647464" y="0"/>
                </a:lnTo>
                <a:lnTo>
                  <a:pt x="5647464" y="1438428"/>
                </a:lnTo>
                <a:lnTo>
                  <a:pt x="0" y="1438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516971" y="1534501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FEATURE SELECTION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86006" y="9066965"/>
            <a:ext cx="603316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overall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57470" y="9066965"/>
            <a:ext cx="603316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6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intersection of emotion-specific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23980" y="5400967"/>
            <a:ext cx="103978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spc="-48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16318" y="2746244"/>
            <a:ext cx="60553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importance &lt; 0.5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66628" y="3869936"/>
            <a:ext cx="12154743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MODEL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3075" y="5927911"/>
            <a:ext cx="3601850" cy="50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b="1" spc="-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51074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902743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831388" y="4393280"/>
            <a:ext cx="6033168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Definition</a:t>
            </a:r>
          </a:p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Review</a:t>
            </a:r>
          </a:p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Preprocessing</a:t>
            </a:r>
          </a:p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Improving Method - Data</a:t>
            </a:r>
          </a:p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Comparison</a:t>
            </a:r>
          </a:p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Improving Method - Modeling</a:t>
            </a:r>
          </a:p>
          <a:p>
            <a:pPr algn="l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Result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Q&amp;A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91200" y="4393280"/>
            <a:ext cx="1594676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04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05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06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07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08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901150" y="1043752"/>
            <a:ext cx="2485699" cy="704114"/>
            <a:chOff x="0" y="0"/>
            <a:chExt cx="812800" cy="230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43656" y="1160859"/>
            <a:ext cx="1800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03457" y="1947891"/>
            <a:ext cx="1168108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INDEX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339857" y="672604"/>
            <a:ext cx="9646386" cy="1139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99"/>
              </a:lnSpc>
              <a:spcBef>
                <a:spcPct val="0"/>
              </a:spcBef>
            </a:pPr>
            <a:r>
              <a:rPr lang="en-US" sz="7416" spc="-59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MODEL COMPARISON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6866" y="1745707"/>
            <a:ext cx="110342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-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D700563-AC52-E9E4-EA48-AAAFABAC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774" y="3162302"/>
            <a:ext cx="479739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BE2124A-4981-AE08-B8A3-8D0FF7FE1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96482"/>
              </p:ext>
            </p:extLst>
          </p:nvPr>
        </p:nvGraphicFramePr>
        <p:xfrm>
          <a:off x="1352551" y="2529565"/>
          <a:ext cx="15620997" cy="7218183"/>
        </p:xfrm>
        <a:graphic>
          <a:graphicData uri="http://schemas.openxmlformats.org/drawingml/2006/table">
            <a:tbl>
              <a:tblPr/>
              <a:tblGrid>
                <a:gridCol w="2231571">
                  <a:extLst>
                    <a:ext uri="{9D8B030D-6E8A-4147-A177-3AD203B41FA5}">
                      <a16:colId xmlns:a16="http://schemas.microsoft.com/office/drawing/2014/main" val="4026969038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933847989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4063022685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2031029808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2324235823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2161015577"/>
                    </a:ext>
                  </a:extLst>
                </a:gridCol>
                <a:gridCol w="2231571">
                  <a:extLst>
                    <a:ext uri="{9D8B030D-6E8A-4147-A177-3AD203B41FA5}">
                      <a16:colId xmlns:a16="http://schemas.microsoft.com/office/drawing/2014/main" val="3497840440"/>
                    </a:ext>
                  </a:extLst>
                </a:gridCol>
              </a:tblGrid>
              <a:tr h="1031169">
                <a:tc>
                  <a:txBody>
                    <a:bodyPr/>
                    <a:lstStyle/>
                    <a:p>
                      <a:pPr algn="ctr"/>
                      <a:endParaRPr lang="ko-KR" altLang="en-US" sz="2200" b="1">
                        <a:effectLst/>
                      </a:endParaRP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>
                          <a:effectLst/>
                        </a:rPr>
                        <a:t>angry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>
                          <a:effectLst/>
                        </a:rPr>
                        <a:t>disgust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effectLst/>
                        </a:rPr>
                        <a:t>fear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>
                          <a:effectLst/>
                        </a:rPr>
                        <a:t>happiness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>
                          <a:effectLst/>
                        </a:rPr>
                        <a:t>sadness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>
                          <a:effectLst/>
                        </a:rPr>
                        <a:t>surprise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525"/>
                  </a:ext>
                </a:extLst>
              </a:tr>
              <a:tr h="1031169">
                <a:tc>
                  <a:txBody>
                    <a:bodyPr/>
                    <a:lstStyle/>
                    <a:p>
                      <a:pPr algn="ctr"/>
                      <a:r>
                        <a:rPr lang="en" sz="2200" b="1">
                          <a:effectLst/>
                        </a:rPr>
                        <a:t>Logistic Regression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0.23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0.27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0.27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0.31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0.32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0.31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186727"/>
                  </a:ext>
                </a:extLst>
              </a:tr>
              <a:tr h="1031169">
                <a:tc>
                  <a:txBody>
                    <a:bodyPr/>
                    <a:lstStyle/>
                    <a:p>
                      <a:pPr algn="ctr"/>
                      <a:r>
                        <a:rPr lang="en" sz="2200" b="1">
                          <a:effectLst/>
                        </a:rPr>
                        <a:t>Random Forest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0.25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0.28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0.42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0.37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0.33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>
                          <a:effectLst/>
                        </a:rPr>
                        <a:t>0.31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407227"/>
                  </a:ext>
                </a:extLst>
              </a:tr>
              <a:tr h="1031169">
                <a:tc>
                  <a:txBody>
                    <a:bodyPr/>
                    <a:lstStyle/>
                    <a:p>
                      <a:pPr algn="ctr"/>
                      <a:r>
                        <a:rPr lang="en" sz="2200" b="1">
                          <a:effectLst/>
                        </a:rPr>
                        <a:t>Decision Tree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0.19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0.25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0.21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0.25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0.27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>
                          <a:effectLst/>
                        </a:rPr>
                        <a:t>0.24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6730"/>
                  </a:ext>
                </a:extLst>
              </a:tr>
              <a:tr h="1031169">
                <a:tc>
                  <a:txBody>
                    <a:bodyPr/>
                    <a:lstStyle/>
                    <a:p>
                      <a:pPr algn="ctr"/>
                      <a:r>
                        <a:rPr lang="en" sz="2200" b="1" dirty="0">
                          <a:effectLst/>
                        </a:rPr>
                        <a:t>SVM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0.19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0.21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0.25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0.29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299645"/>
                  </a:ext>
                </a:extLst>
              </a:tr>
              <a:tr h="1031169">
                <a:tc>
                  <a:txBody>
                    <a:bodyPr/>
                    <a:lstStyle/>
                    <a:p>
                      <a:pPr algn="ctr"/>
                      <a:r>
                        <a:rPr lang="en" sz="2200" b="1">
                          <a:effectLst/>
                        </a:rPr>
                        <a:t>AdaBoost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0.67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4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0.93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0.26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0.39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0.6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172271"/>
                  </a:ext>
                </a:extLst>
              </a:tr>
              <a:tr h="1031169">
                <a:tc>
                  <a:txBody>
                    <a:bodyPr/>
                    <a:lstStyle/>
                    <a:p>
                      <a:pPr algn="ctr"/>
                      <a:r>
                        <a:rPr lang="en" sz="2200" b="1">
                          <a:effectLst/>
                        </a:rPr>
                        <a:t>CatBoost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0.51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B2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0.56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0.76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3E3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0.69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4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>
                          <a:effectLst/>
                        </a:rPr>
                        <a:t>0.55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4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>
                          <a:effectLst/>
                        </a:rPr>
                        <a:t>0.67</a:t>
                      </a:r>
                    </a:p>
                  </a:txBody>
                  <a:tcPr marL="58618" marR="58618" marT="29309" marB="29309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6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37912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50C6C32-312C-57E8-AC0C-08B9766E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048000" y="9029700"/>
            <a:ext cx="457200" cy="431644"/>
          </a:xfrm>
          <a:custGeom>
            <a:avLst/>
            <a:gdLst/>
            <a:ahLst/>
            <a:cxnLst/>
            <a:rect l="l" t="t" r="r" b="b"/>
            <a:pathLst>
              <a:path w="602112" h="602112">
                <a:moveTo>
                  <a:pt x="0" y="0"/>
                </a:moveTo>
                <a:lnTo>
                  <a:pt x="602112" y="0"/>
                </a:lnTo>
                <a:lnTo>
                  <a:pt x="602112" y="602112"/>
                </a:lnTo>
                <a:lnTo>
                  <a:pt x="0" y="6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26" y="621914"/>
            <a:ext cx="17374135" cy="107406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29610" y="4557273"/>
            <a:ext cx="2797714" cy="2191546"/>
            <a:chOff x="0" y="-57150"/>
            <a:chExt cx="3730285" cy="292206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82944" cy="58294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CD3E9"/>
              </a:solidFill>
            </p:spPr>
            <p:txBody>
              <a:bodyPr/>
              <a:lstStyle/>
              <a:p>
                <a:endParaRPr lang="ko-KR" altLang="en-US" sz="2600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 sz="2600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140223"/>
              <a:ext cx="582944" cy="58294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6A1D0"/>
              </a:solidFill>
            </p:spPr>
            <p:txBody>
              <a:bodyPr/>
              <a:lstStyle/>
              <a:p>
                <a:endParaRPr lang="ko-KR" altLang="en-US" sz="260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 sz="2600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2281967"/>
              <a:ext cx="582944" cy="58294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6B95"/>
              </a:solidFill>
            </p:spPr>
            <p:txBody>
              <a:bodyPr/>
              <a:lstStyle/>
              <a:p>
                <a:endParaRPr lang="ko-KR" altLang="en-US" sz="260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 sz="26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89404" y="2224816"/>
              <a:ext cx="2047677" cy="61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600" spc="-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Accuracy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0659" y="1083073"/>
              <a:ext cx="2125166" cy="61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600" spc="-5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micro avg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50659" y="-57150"/>
              <a:ext cx="2879626" cy="61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600" spc="-55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weighted avg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26866" y="1413169"/>
            <a:ext cx="110342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-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0807" y="488249"/>
            <a:ext cx="9646386" cy="1139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99"/>
              </a:lnSpc>
              <a:spcBef>
                <a:spcPct val="0"/>
              </a:spcBef>
            </a:pPr>
            <a:r>
              <a:rPr lang="en-US" sz="7416" spc="-59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MODEL COMPARISON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342094" y="3394935"/>
            <a:ext cx="3584761" cy="4080207"/>
          </a:xfrm>
          <a:custGeom>
            <a:avLst/>
            <a:gdLst/>
            <a:ahLst/>
            <a:cxnLst/>
            <a:rect l="l" t="t" r="r" b="b"/>
            <a:pathLst>
              <a:path w="3584761" h="4080207">
                <a:moveTo>
                  <a:pt x="0" y="0"/>
                </a:moveTo>
                <a:lnTo>
                  <a:pt x="3584762" y="0"/>
                </a:lnTo>
                <a:lnTo>
                  <a:pt x="3584762" y="4080207"/>
                </a:lnTo>
                <a:lnTo>
                  <a:pt x="0" y="408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872266" y="3394935"/>
            <a:ext cx="3490149" cy="3497130"/>
          </a:xfrm>
          <a:custGeom>
            <a:avLst/>
            <a:gdLst/>
            <a:ahLst/>
            <a:cxnLst/>
            <a:rect l="l" t="t" r="r" b="b"/>
            <a:pathLst>
              <a:path w="3490149" h="3497130">
                <a:moveTo>
                  <a:pt x="0" y="0"/>
                </a:moveTo>
                <a:lnTo>
                  <a:pt x="3490149" y="0"/>
                </a:lnTo>
                <a:lnTo>
                  <a:pt x="3490149" y="3497130"/>
                </a:lnTo>
                <a:lnTo>
                  <a:pt x="0" y="3497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564744" y="3572426"/>
            <a:ext cx="4173731" cy="3142148"/>
          </a:xfrm>
          <a:custGeom>
            <a:avLst/>
            <a:gdLst/>
            <a:ahLst/>
            <a:cxnLst/>
            <a:rect l="l" t="t" r="r" b="b"/>
            <a:pathLst>
              <a:path w="4173731" h="3142148">
                <a:moveTo>
                  <a:pt x="0" y="0"/>
                </a:moveTo>
                <a:lnTo>
                  <a:pt x="4173731" y="0"/>
                </a:lnTo>
                <a:lnTo>
                  <a:pt x="4173731" y="3142148"/>
                </a:lnTo>
                <a:lnTo>
                  <a:pt x="0" y="3142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95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517228" y="1019175"/>
            <a:ext cx="5234495" cy="1139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99"/>
              </a:lnSpc>
              <a:spcBef>
                <a:spcPct val="0"/>
              </a:spcBef>
            </a:pPr>
            <a:r>
              <a:rPr lang="en-US" sz="7416" spc="-59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CAT BOOST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55618" y="7864159"/>
            <a:ext cx="56020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-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 speed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7228" y="7864159"/>
            <a:ext cx="56020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-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Built-in Regularization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864159"/>
            <a:ext cx="56020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-6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Automatic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55618" y="8645325"/>
            <a:ext cx="56020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-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GPU + parallel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2972" y="8645325"/>
            <a:ext cx="56020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-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prevent overfitting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645325"/>
            <a:ext cx="56020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-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need to encoding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19597" y="4225219"/>
            <a:ext cx="13248806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IMPROVING 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3075" y="5923128"/>
            <a:ext cx="3601850" cy="50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b="1" spc="-5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6663" y="3877927"/>
            <a:ext cx="7694674" cy="1730902"/>
            <a:chOff x="0" y="0"/>
            <a:chExt cx="2053201" cy="46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3201" cy="461864"/>
            </a:xfrm>
            <a:custGeom>
              <a:avLst/>
              <a:gdLst/>
              <a:ahLst/>
              <a:cxnLst/>
              <a:rect l="l" t="t" r="r" b="b"/>
              <a:pathLst>
                <a:path w="2053201" h="461864">
                  <a:moveTo>
                    <a:pt x="23141" y="0"/>
                  </a:moveTo>
                  <a:lnTo>
                    <a:pt x="2030060" y="0"/>
                  </a:lnTo>
                  <a:cubicBezTo>
                    <a:pt x="2036197" y="0"/>
                    <a:pt x="2042083" y="2438"/>
                    <a:pt x="2046423" y="6778"/>
                  </a:cubicBezTo>
                  <a:cubicBezTo>
                    <a:pt x="2050763" y="11118"/>
                    <a:pt x="2053201" y="17004"/>
                    <a:pt x="2053201" y="23141"/>
                  </a:cubicBezTo>
                  <a:lnTo>
                    <a:pt x="2053201" y="438722"/>
                  </a:lnTo>
                  <a:cubicBezTo>
                    <a:pt x="2053201" y="451503"/>
                    <a:pt x="2042840" y="461864"/>
                    <a:pt x="2030060" y="461864"/>
                  </a:cubicBezTo>
                  <a:lnTo>
                    <a:pt x="23141" y="461864"/>
                  </a:lnTo>
                  <a:cubicBezTo>
                    <a:pt x="17004" y="461864"/>
                    <a:pt x="11118" y="459425"/>
                    <a:pt x="6778" y="455086"/>
                  </a:cubicBezTo>
                  <a:cubicBezTo>
                    <a:pt x="2438" y="450746"/>
                    <a:pt x="0" y="444860"/>
                    <a:pt x="0" y="438722"/>
                  </a:cubicBezTo>
                  <a:lnTo>
                    <a:pt x="0" y="23141"/>
                  </a:lnTo>
                  <a:cubicBezTo>
                    <a:pt x="0" y="17004"/>
                    <a:pt x="2438" y="11118"/>
                    <a:pt x="6778" y="6778"/>
                  </a:cubicBezTo>
                  <a:cubicBezTo>
                    <a:pt x="11118" y="2438"/>
                    <a:pt x="17004" y="0"/>
                    <a:pt x="23141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3201" cy="49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52455" y="3464216"/>
            <a:ext cx="2783089" cy="788354"/>
            <a:chOff x="0" y="0"/>
            <a:chExt cx="812800" cy="23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35939" y="3591507"/>
            <a:ext cx="2016122" cy="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96663" y="6678035"/>
            <a:ext cx="7694674" cy="1730902"/>
            <a:chOff x="0" y="0"/>
            <a:chExt cx="2053201" cy="4618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3201" cy="461864"/>
            </a:xfrm>
            <a:custGeom>
              <a:avLst/>
              <a:gdLst/>
              <a:ahLst/>
              <a:cxnLst/>
              <a:rect l="l" t="t" r="r" b="b"/>
              <a:pathLst>
                <a:path w="2053201" h="461864">
                  <a:moveTo>
                    <a:pt x="23141" y="0"/>
                  </a:moveTo>
                  <a:lnTo>
                    <a:pt x="2030060" y="0"/>
                  </a:lnTo>
                  <a:cubicBezTo>
                    <a:pt x="2036197" y="0"/>
                    <a:pt x="2042083" y="2438"/>
                    <a:pt x="2046423" y="6778"/>
                  </a:cubicBezTo>
                  <a:cubicBezTo>
                    <a:pt x="2050763" y="11118"/>
                    <a:pt x="2053201" y="17004"/>
                    <a:pt x="2053201" y="23141"/>
                  </a:cubicBezTo>
                  <a:lnTo>
                    <a:pt x="2053201" y="438722"/>
                  </a:lnTo>
                  <a:cubicBezTo>
                    <a:pt x="2053201" y="451503"/>
                    <a:pt x="2042840" y="461864"/>
                    <a:pt x="2030060" y="461864"/>
                  </a:cubicBezTo>
                  <a:lnTo>
                    <a:pt x="23141" y="461864"/>
                  </a:lnTo>
                  <a:cubicBezTo>
                    <a:pt x="17004" y="461864"/>
                    <a:pt x="11118" y="459425"/>
                    <a:pt x="6778" y="455086"/>
                  </a:cubicBezTo>
                  <a:cubicBezTo>
                    <a:pt x="2438" y="450746"/>
                    <a:pt x="0" y="444860"/>
                    <a:pt x="0" y="438722"/>
                  </a:cubicBezTo>
                  <a:lnTo>
                    <a:pt x="0" y="23141"/>
                  </a:lnTo>
                  <a:cubicBezTo>
                    <a:pt x="0" y="17004"/>
                    <a:pt x="2438" y="11118"/>
                    <a:pt x="6778" y="6778"/>
                  </a:cubicBezTo>
                  <a:cubicBezTo>
                    <a:pt x="11118" y="2438"/>
                    <a:pt x="17004" y="0"/>
                    <a:pt x="23141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3201" cy="49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52455" y="6264324"/>
            <a:ext cx="2783089" cy="788354"/>
            <a:chOff x="0" y="0"/>
            <a:chExt cx="812800" cy="2302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74581" y="7211698"/>
            <a:ext cx="673883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Early Fusion vs Late Fusion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5939" y="6391614"/>
            <a:ext cx="2016122" cy="47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4581" y="4411591"/>
            <a:ext cx="673883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Okt vs Mecab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16971" y="1139288"/>
            <a:ext cx="1125405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IMPROVING METHOD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008" y="704850"/>
            <a:ext cx="1745558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OKT VS MECAB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F4C426-E7AA-2809-C890-F2DEF11A8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63924"/>
              </p:ext>
            </p:extLst>
          </p:nvPr>
        </p:nvGraphicFramePr>
        <p:xfrm>
          <a:off x="2090980" y="2495551"/>
          <a:ext cx="14106039" cy="6476997"/>
        </p:xfrm>
        <a:graphic>
          <a:graphicData uri="http://schemas.openxmlformats.org/drawingml/2006/table">
            <a:tbl>
              <a:tblPr/>
              <a:tblGrid>
                <a:gridCol w="4702013">
                  <a:extLst>
                    <a:ext uri="{9D8B030D-6E8A-4147-A177-3AD203B41FA5}">
                      <a16:colId xmlns:a16="http://schemas.microsoft.com/office/drawing/2014/main" val="1121675105"/>
                    </a:ext>
                  </a:extLst>
                </a:gridCol>
                <a:gridCol w="4702013">
                  <a:extLst>
                    <a:ext uri="{9D8B030D-6E8A-4147-A177-3AD203B41FA5}">
                      <a16:colId xmlns:a16="http://schemas.microsoft.com/office/drawing/2014/main" val="506357274"/>
                    </a:ext>
                  </a:extLst>
                </a:gridCol>
                <a:gridCol w="4702013">
                  <a:extLst>
                    <a:ext uri="{9D8B030D-6E8A-4147-A177-3AD203B41FA5}">
                      <a16:colId xmlns:a16="http://schemas.microsoft.com/office/drawing/2014/main" val="1936387108"/>
                    </a:ext>
                  </a:extLst>
                </a:gridCol>
              </a:tblGrid>
              <a:tr h="1051997">
                <a:tc>
                  <a:txBody>
                    <a:bodyPr/>
                    <a:lstStyle/>
                    <a:p>
                      <a:endParaRPr lang="ko-KR" altLang="en-US" sz="3200">
                        <a:effectLst/>
                      </a:endParaRP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>
                          <a:effectLst/>
                        </a:rPr>
                        <a:t>Okt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 b="1">
                          <a:effectLst/>
                        </a:rPr>
                        <a:t>MeCab (mecab-ko)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892493"/>
                  </a:ext>
                </a:extLst>
              </a:tr>
              <a:tr h="1356250">
                <a:tc>
                  <a:txBody>
                    <a:bodyPr/>
                    <a:lstStyle/>
                    <a:p>
                      <a:r>
                        <a:rPr lang="en" sz="3200">
                          <a:effectLst/>
                        </a:rPr>
                        <a:t>Speed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>
                          <a:effectLst/>
                        </a:rPr>
                        <a:t>Moderate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 b="1">
                          <a:effectLst/>
                        </a:rPr>
                        <a:t>Very fast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932736"/>
                  </a:ext>
                </a:extLst>
              </a:tr>
              <a:tr h="1356250">
                <a:tc>
                  <a:txBody>
                    <a:bodyPr/>
                    <a:lstStyle/>
                    <a:p>
                      <a:r>
                        <a:rPr lang="en" sz="3200">
                          <a:effectLst/>
                        </a:rPr>
                        <a:t>Tokenization Unit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" sz="3200" b="0" i="0">
                          <a:solidFill>
                            <a:srgbClr val="000000"/>
                          </a:solidFill>
                          <a:effectLst/>
                        </a:rPr>
                        <a:t>Word-based + whitespace</a:t>
                      </a:r>
                      <a:endParaRPr lang="en" sz="3200">
                        <a:effectLst/>
                      </a:endParaRPr>
                    </a:p>
                    <a:p>
                      <a:pPr algn="l" rtl="0"/>
                      <a:r>
                        <a:rPr lang="en" sz="3200" b="0" i="0">
                          <a:solidFill>
                            <a:srgbClr val="000000"/>
                          </a:solidFill>
                          <a:effectLst/>
                        </a:rPr>
                        <a:t>handling</a:t>
                      </a:r>
                      <a:endParaRPr lang="en" sz="3200">
                        <a:effectLst/>
                      </a:endParaRP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" sz="3200" b="1" i="0" dirty="0">
                          <a:solidFill>
                            <a:srgbClr val="000000"/>
                          </a:solidFill>
                          <a:effectLst/>
                        </a:rPr>
                        <a:t>Fine-grained morpheme</a:t>
                      </a:r>
                      <a:endParaRPr lang="en" sz="3200" b="1" dirty="0">
                        <a:effectLst/>
                      </a:endParaRPr>
                    </a:p>
                    <a:p>
                      <a:pPr algn="l" rtl="0"/>
                      <a:r>
                        <a:rPr lang="en" sz="3200" b="1" i="0" dirty="0">
                          <a:solidFill>
                            <a:srgbClr val="000000"/>
                          </a:solidFill>
                          <a:effectLst/>
                        </a:rPr>
                        <a:t>segmentation</a:t>
                      </a:r>
                      <a:endParaRPr lang="en" sz="3200" b="1" dirty="0">
                        <a:effectLst/>
                      </a:endParaRP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1620"/>
                  </a:ext>
                </a:extLst>
              </a:tr>
              <a:tr h="1356250">
                <a:tc>
                  <a:txBody>
                    <a:bodyPr/>
                    <a:lstStyle/>
                    <a:p>
                      <a:r>
                        <a:rPr lang="en" sz="3200" dirty="0">
                          <a:effectLst/>
                        </a:rPr>
                        <a:t>POS tag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>
                          <a:effectLst/>
                        </a:rPr>
                        <a:t>about 15 tags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 b="1">
                          <a:effectLst/>
                        </a:rPr>
                        <a:t>over 50 tags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14878"/>
                  </a:ext>
                </a:extLst>
              </a:tr>
              <a:tr h="1356250">
                <a:tc>
                  <a:txBody>
                    <a:bodyPr/>
                    <a:lstStyle/>
                    <a:p>
                      <a:r>
                        <a:rPr lang="en" sz="3200" dirty="0">
                          <a:effectLst/>
                        </a:rPr>
                        <a:t>Korean OOV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200">
                          <a:effectLst/>
                        </a:rPr>
                        <a:t>Simple whitespace-based</a:t>
                      </a: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" sz="3200" b="1" i="0" dirty="0">
                          <a:solidFill>
                            <a:srgbClr val="000000"/>
                          </a:solidFill>
                          <a:effectLst/>
                        </a:rPr>
                        <a:t>Dictionary-based (</a:t>
                      </a:r>
                      <a:r>
                        <a:rPr lang="en" sz="3200" b="1" i="0" dirty="0" err="1">
                          <a:solidFill>
                            <a:srgbClr val="000000"/>
                          </a:solidFill>
                          <a:effectLst/>
                        </a:rPr>
                        <a:t>ipa</a:t>
                      </a:r>
                      <a:r>
                        <a:rPr lang="en" sz="3200" b="1" i="0" dirty="0">
                          <a:solidFill>
                            <a:srgbClr val="000000"/>
                          </a:solidFill>
                          <a:effectLst/>
                        </a:rPr>
                        <a:t>-ko)</a:t>
                      </a:r>
                      <a:endParaRPr lang="en" sz="3200" b="1" dirty="0">
                        <a:effectLst/>
                      </a:endParaRPr>
                    </a:p>
                    <a:p>
                      <a:pPr algn="l" rtl="0"/>
                      <a:r>
                        <a:rPr lang="en" sz="3200" b="1" i="0" dirty="0">
                          <a:solidFill>
                            <a:srgbClr val="000000"/>
                          </a:solidFill>
                          <a:effectLst/>
                        </a:rPr>
                        <a:t>+ custom dictionaries</a:t>
                      </a:r>
                      <a:endParaRPr lang="en" sz="3200" b="1" dirty="0">
                        <a:effectLst/>
                      </a:endParaRPr>
                    </a:p>
                  </a:txBody>
                  <a:tcPr marL="61161" marR="61161" marT="30580" marB="3058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71215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A7680CE-2314-5301-D9CF-62679A8A0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75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859000" y="2756469"/>
            <a:ext cx="602112" cy="602112"/>
          </a:xfrm>
          <a:custGeom>
            <a:avLst/>
            <a:gdLst/>
            <a:ahLst/>
            <a:cxnLst/>
            <a:rect l="l" t="t" r="r" b="b"/>
            <a:pathLst>
              <a:path w="602112" h="602112">
                <a:moveTo>
                  <a:pt x="0" y="0"/>
                </a:moveTo>
                <a:lnTo>
                  <a:pt x="602112" y="0"/>
                </a:lnTo>
                <a:lnTo>
                  <a:pt x="602112" y="602112"/>
                </a:lnTo>
                <a:lnTo>
                  <a:pt x="0" y="6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944397" y="4293226"/>
            <a:ext cx="776753" cy="7767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94632" y="2931622"/>
            <a:ext cx="14298735" cy="8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8"/>
              </a:lnSpc>
              <a:spcBef>
                <a:spcPct val="0"/>
              </a:spcBef>
            </a:pPr>
            <a:r>
              <a:rPr lang="en-US" sz="5349" b="1" spc="-106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인공지능기반음성감정분석모델이</a:t>
            </a:r>
            <a:r>
              <a:rPr lang="en-US" sz="5349" b="1" spc="-10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349" b="1" spc="-106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구현되었다</a:t>
            </a:r>
            <a:r>
              <a:rPr lang="en-US" sz="5349" b="1" spc="-10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0008" y="704850"/>
            <a:ext cx="1745558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OKT VS MECAB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5EB6AC-D3E7-5D9C-74E2-9D586C90C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559013"/>
              </p:ext>
            </p:extLst>
          </p:nvPr>
        </p:nvGraphicFramePr>
        <p:xfrm>
          <a:off x="1006477" y="5604226"/>
          <a:ext cx="16652591" cy="3268046"/>
        </p:xfrm>
        <a:graphic>
          <a:graphicData uri="http://schemas.openxmlformats.org/drawingml/2006/table">
            <a:tbl>
              <a:tblPr/>
              <a:tblGrid>
                <a:gridCol w="2227103">
                  <a:extLst>
                    <a:ext uri="{9D8B030D-6E8A-4147-A177-3AD203B41FA5}">
                      <a16:colId xmlns:a16="http://schemas.microsoft.com/office/drawing/2014/main" val="2475759704"/>
                    </a:ext>
                  </a:extLst>
                </a:gridCol>
                <a:gridCol w="14425488">
                  <a:extLst>
                    <a:ext uri="{9D8B030D-6E8A-4147-A177-3AD203B41FA5}">
                      <a16:colId xmlns:a16="http://schemas.microsoft.com/office/drawing/2014/main" val="2414124405"/>
                    </a:ext>
                  </a:extLst>
                </a:gridCol>
              </a:tblGrid>
              <a:tr h="1634023">
                <a:tc>
                  <a:txBody>
                    <a:bodyPr/>
                    <a:lstStyle/>
                    <a:p>
                      <a:r>
                        <a:rPr lang="en" sz="2800" dirty="0" err="1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Okt</a:t>
                      </a:r>
                      <a:endParaRPr lang="en" sz="2800" dirty="0">
                        <a:effectLst/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['</a:t>
                      </a:r>
                      <a:r>
                        <a:rPr lang="ko-KR" altLang="en-US" sz="2800" dirty="0" err="1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인공지능기반음성감정분석모델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이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구현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되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 err="1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었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다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'.']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720515"/>
                  </a:ext>
                </a:extLst>
              </a:tr>
              <a:tr h="1634023">
                <a:tc>
                  <a:txBody>
                    <a:bodyPr/>
                    <a:lstStyle/>
                    <a:p>
                      <a:r>
                        <a:rPr lang="en" sz="2800" dirty="0" err="1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MeCab</a:t>
                      </a:r>
                      <a:endParaRPr lang="en" sz="2800" dirty="0">
                        <a:effectLst/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['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인공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지능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기반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음성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감정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분석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모델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이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구현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되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 err="1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었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</a:t>
                      </a:r>
                      <a:r>
                        <a:rPr lang="ko-KR" altLang="en-US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다</a:t>
                      </a:r>
                      <a:r>
                        <a:rPr lang="en-US" altLang="ko-KR" sz="2800" dirty="0">
                          <a:effectLst/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', '.']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84328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42467016-DC36-562A-C00A-21C07254C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662" y="5533715"/>
            <a:ext cx="309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9852" y="864443"/>
            <a:ext cx="1380829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576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EARLY FUSION VS LATE FUSION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101498" y="3008650"/>
            <a:ext cx="4342271" cy="3896651"/>
            <a:chOff x="0" y="0"/>
            <a:chExt cx="5789695" cy="5195534"/>
          </a:xfrm>
        </p:grpSpPr>
        <p:sp>
          <p:nvSpPr>
            <p:cNvPr id="4" name="Freeform 4"/>
            <p:cNvSpPr/>
            <p:nvPr/>
          </p:nvSpPr>
          <p:spPr>
            <a:xfrm>
              <a:off x="716471" y="4162909"/>
              <a:ext cx="1032625" cy="1032625"/>
            </a:xfrm>
            <a:custGeom>
              <a:avLst/>
              <a:gdLst/>
              <a:ahLst/>
              <a:cxnLst/>
              <a:rect l="l" t="t" r="r" b="b"/>
              <a:pathLst>
                <a:path w="1032625" h="1032625">
                  <a:moveTo>
                    <a:pt x="0" y="0"/>
                  </a:moveTo>
                  <a:lnTo>
                    <a:pt x="1032625" y="0"/>
                  </a:lnTo>
                  <a:lnTo>
                    <a:pt x="1032625" y="1032625"/>
                  </a:lnTo>
                  <a:lnTo>
                    <a:pt x="0" y="1032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2579903"/>
              <a:ext cx="5789695" cy="1042160"/>
              <a:chOff x="0" y="0"/>
              <a:chExt cx="955320" cy="1719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55320" cy="171960"/>
              </a:xfrm>
              <a:custGeom>
                <a:avLst/>
                <a:gdLst/>
                <a:ahLst/>
                <a:cxnLst/>
                <a:rect l="l" t="t" r="r" b="b"/>
                <a:pathLst>
                  <a:path w="955320" h="171960">
                    <a:moveTo>
                      <a:pt x="0" y="0"/>
                    </a:moveTo>
                    <a:lnTo>
                      <a:pt x="955320" y="0"/>
                    </a:lnTo>
                    <a:lnTo>
                      <a:pt x="955320" y="171960"/>
                    </a:lnTo>
                    <a:lnTo>
                      <a:pt x="0" y="1719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955320" cy="2195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 flipH="1" flipV="1">
              <a:off x="1232784" y="3622064"/>
              <a:ext cx="0" cy="540846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435366" y="3618316"/>
              <a:ext cx="0" cy="58089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2887095" y="2031564"/>
              <a:ext cx="0" cy="544593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484234" y="719834"/>
              <a:ext cx="2802571" cy="1319224"/>
              <a:chOff x="0" y="0"/>
              <a:chExt cx="462434" cy="21767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62434" cy="217677"/>
              </a:xfrm>
              <a:custGeom>
                <a:avLst/>
                <a:gdLst/>
                <a:ahLst/>
                <a:cxnLst/>
                <a:rect l="l" t="t" r="r" b="b"/>
                <a:pathLst>
                  <a:path w="462434" h="217677">
                    <a:moveTo>
                      <a:pt x="0" y="0"/>
                    </a:moveTo>
                    <a:lnTo>
                      <a:pt x="462434" y="0"/>
                    </a:lnTo>
                    <a:lnTo>
                      <a:pt x="462434" y="217677"/>
                    </a:lnTo>
                    <a:lnTo>
                      <a:pt x="0" y="217677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462434" cy="274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spc="-49">
                    <a:solidFill>
                      <a:srgbClr val="000000"/>
                    </a:solidFill>
                    <a:latin typeface="210 도시락"/>
                    <a:ea typeface="210 도시락"/>
                    <a:cs typeface="210 도시락"/>
                    <a:sym typeface="210 도시락"/>
                  </a:rPr>
                  <a:t>classifier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84236" y="2823055"/>
              <a:ext cx="486678" cy="555857"/>
              <a:chOff x="0" y="0"/>
              <a:chExt cx="80304" cy="9171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055149" y="2823055"/>
              <a:ext cx="486678" cy="555857"/>
              <a:chOff x="0" y="0"/>
              <a:chExt cx="80304" cy="9171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826063" y="2823055"/>
              <a:ext cx="486678" cy="555857"/>
              <a:chOff x="0" y="0"/>
              <a:chExt cx="80304" cy="9171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596977" y="2823055"/>
              <a:ext cx="486678" cy="555857"/>
              <a:chOff x="0" y="0"/>
              <a:chExt cx="80304" cy="9171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27272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367891" y="2823055"/>
              <a:ext cx="486678" cy="555857"/>
              <a:chOff x="0" y="0"/>
              <a:chExt cx="80304" cy="917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4138805" y="2823055"/>
              <a:ext cx="486678" cy="555857"/>
              <a:chOff x="0" y="0"/>
              <a:chExt cx="80304" cy="9171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2" name="AutoShape 32"/>
            <p:cNvSpPr/>
            <p:nvPr/>
          </p:nvSpPr>
          <p:spPr>
            <a:xfrm flipV="1">
              <a:off x="2885519" y="0"/>
              <a:ext cx="0" cy="719834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4914350" y="2823055"/>
              <a:ext cx="486678" cy="555857"/>
              <a:chOff x="0" y="0"/>
              <a:chExt cx="80304" cy="9171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0304" cy="91718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91718">
                    <a:moveTo>
                      <a:pt x="0" y="0"/>
                    </a:moveTo>
                    <a:lnTo>
                      <a:pt x="80304" y="0"/>
                    </a:lnTo>
                    <a:lnTo>
                      <a:pt x="80304" y="91718"/>
                    </a:lnTo>
                    <a:lnTo>
                      <a:pt x="0" y="9171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0304" cy="1393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882930" y="4304018"/>
              <a:ext cx="1164665" cy="6742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89"/>
                </a:lnSpc>
                <a:spcBef>
                  <a:spcPct val="0"/>
                </a:spcBef>
              </a:pPr>
              <a:r>
                <a:rPr lang="en-US" sz="2992" spc="-239" dirty="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Text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277905" y="2845643"/>
            <a:ext cx="5286144" cy="4121832"/>
            <a:chOff x="0" y="0"/>
            <a:chExt cx="7048192" cy="549577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2601031"/>
              <a:ext cx="2802571" cy="1319224"/>
              <a:chOff x="0" y="0"/>
              <a:chExt cx="462434" cy="217677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62434" cy="217677"/>
              </a:xfrm>
              <a:custGeom>
                <a:avLst/>
                <a:gdLst/>
                <a:ahLst/>
                <a:cxnLst/>
                <a:rect l="l" t="t" r="r" b="b"/>
                <a:pathLst>
                  <a:path w="462434" h="217677">
                    <a:moveTo>
                      <a:pt x="0" y="0"/>
                    </a:moveTo>
                    <a:lnTo>
                      <a:pt x="462434" y="0"/>
                    </a:lnTo>
                    <a:lnTo>
                      <a:pt x="462434" y="217677"/>
                    </a:lnTo>
                    <a:lnTo>
                      <a:pt x="0" y="217677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57150"/>
                <a:ext cx="462434" cy="2748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spc="-49">
                    <a:solidFill>
                      <a:srgbClr val="000000"/>
                    </a:solidFill>
                    <a:latin typeface="210 도시락"/>
                    <a:ea typeface="210 도시락"/>
                    <a:cs typeface="210 도시락"/>
                    <a:sym typeface="210 도시락"/>
                  </a:rPr>
                  <a:t>classifier</a:t>
                </a: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245621" y="2601031"/>
              <a:ext cx="2802571" cy="1317528"/>
              <a:chOff x="0" y="0"/>
              <a:chExt cx="462434" cy="21739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462434" cy="217397"/>
              </a:xfrm>
              <a:custGeom>
                <a:avLst/>
                <a:gdLst/>
                <a:ahLst/>
                <a:cxnLst/>
                <a:rect l="l" t="t" r="r" b="b"/>
                <a:pathLst>
                  <a:path w="462434" h="217397">
                    <a:moveTo>
                      <a:pt x="0" y="0"/>
                    </a:moveTo>
                    <a:lnTo>
                      <a:pt x="462434" y="0"/>
                    </a:lnTo>
                    <a:lnTo>
                      <a:pt x="462434" y="217397"/>
                    </a:lnTo>
                    <a:lnTo>
                      <a:pt x="0" y="217397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57150"/>
                <a:ext cx="462434" cy="2745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spc="-49">
                    <a:solidFill>
                      <a:srgbClr val="000000"/>
                    </a:solidFill>
                    <a:latin typeface="210 도시락"/>
                    <a:ea typeface="210 도시락"/>
                    <a:cs typeface="210 도시락"/>
                    <a:sym typeface="210 도시락"/>
                  </a:rPr>
                  <a:t>classifier</a:t>
                </a:r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884973" y="4463151"/>
              <a:ext cx="1032625" cy="1032625"/>
            </a:xfrm>
            <a:custGeom>
              <a:avLst/>
              <a:gdLst/>
              <a:ahLst/>
              <a:cxnLst/>
              <a:rect l="l" t="t" r="r" b="b"/>
              <a:pathLst>
                <a:path w="1032625" h="1032625">
                  <a:moveTo>
                    <a:pt x="0" y="0"/>
                  </a:moveTo>
                  <a:lnTo>
                    <a:pt x="1032625" y="0"/>
                  </a:lnTo>
                  <a:lnTo>
                    <a:pt x="1032625" y="1032625"/>
                  </a:lnTo>
                  <a:lnTo>
                    <a:pt x="0" y="1032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AutoShape 45"/>
            <p:cNvSpPr/>
            <p:nvPr/>
          </p:nvSpPr>
          <p:spPr>
            <a:xfrm flipV="1">
              <a:off x="1401286" y="3918558"/>
              <a:ext cx="0" cy="544593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AutoShape 46"/>
            <p:cNvSpPr/>
            <p:nvPr/>
          </p:nvSpPr>
          <p:spPr>
            <a:xfrm flipV="1">
              <a:off x="5768535" y="3918558"/>
              <a:ext cx="0" cy="58089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AutoShape 47"/>
            <p:cNvSpPr/>
            <p:nvPr/>
          </p:nvSpPr>
          <p:spPr>
            <a:xfrm flipV="1">
              <a:off x="1401286" y="1378597"/>
              <a:ext cx="651850" cy="15752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AutoShape 48"/>
            <p:cNvSpPr/>
            <p:nvPr/>
          </p:nvSpPr>
          <p:spPr>
            <a:xfrm flipH="1" flipV="1">
              <a:off x="4855707" y="1394350"/>
              <a:ext cx="882421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AutoShape 49"/>
            <p:cNvSpPr/>
            <p:nvPr/>
          </p:nvSpPr>
          <p:spPr>
            <a:xfrm>
              <a:off x="1401286" y="1394350"/>
              <a:ext cx="0" cy="120668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0"/>
            <p:cNvSpPr/>
            <p:nvPr/>
          </p:nvSpPr>
          <p:spPr>
            <a:xfrm>
              <a:off x="5707720" y="1416767"/>
              <a:ext cx="0" cy="120668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2053136" y="719834"/>
              <a:ext cx="2802571" cy="1317528"/>
              <a:chOff x="0" y="0"/>
              <a:chExt cx="462434" cy="21739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62434" cy="217397"/>
              </a:xfrm>
              <a:custGeom>
                <a:avLst/>
                <a:gdLst/>
                <a:ahLst/>
                <a:cxnLst/>
                <a:rect l="l" t="t" r="r" b="b"/>
                <a:pathLst>
                  <a:path w="462434" h="217397">
                    <a:moveTo>
                      <a:pt x="0" y="0"/>
                    </a:moveTo>
                    <a:lnTo>
                      <a:pt x="462434" y="0"/>
                    </a:lnTo>
                    <a:lnTo>
                      <a:pt x="462434" y="217397"/>
                    </a:lnTo>
                    <a:lnTo>
                      <a:pt x="0" y="217397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462434" cy="2745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spc="-49">
                    <a:solidFill>
                      <a:srgbClr val="000000"/>
                    </a:solidFill>
                    <a:latin typeface="210 도시락"/>
                    <a:ea typeface="210 도시락"/>
                    <a:cs typeface="210 도시락"/>
                    <a:sym typeface="210 도시락"/>
                  </a:rPr>
                  <a:t>combine</a:t>
                </a:r>
              </a:p>
            </p:txBody>
          </p:sp>
        </p:grpSp>
        <p:sp>
          <p:nvSpPr>
            <p:cNvPr id="54" name="AutoShape 54"/>
            <p:cNvSpPr/>
            <p:nvPr/>
          </p:nvSpPr>
          <p:spPr>
            <a:xfrm flipV="1">
              <a:off x="3484828" y="0"/>
              <a:ext cx="0" cy="719834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5216099" y="4604260"/>
              <a:ext cx="1298421" cy="6742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89"/>
                </a:lnSpc>
                <a:spcBef>
                  <a:spcPct val="0"/>
                </a:spcBef>
              </a:pPr>
              <a:r>
                <a:rPr lang="en-US" sz="2992" spc="-239" dirty="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Text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3892860" y="7700900"/>
            <a:ext cx="2783320" cy="65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  <a:spcBef>
                <a:spcPct val="0"/>
              </a:spcBef>
            </a:pPr>
            <a:r>
              <a:rPr lang="en-US" sz="3830" b="1" spc="-7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Early Fusion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745027" y="7700900"/>
            <a:ext cx="2620654" cy="65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  <a:spcBef>
                <a:spcPct val="0"/>
              </a:spcBef>
            </a:pPr>
            <a:r>
              <a:rPr lang="en-US" sz="3830" b="1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Late Fusion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982" y="2880998"/>
            <a:ext cx="8020020" cy="3521649"/>
          </a:xfrm>
          <a:custGeom>
            <a:avLst/>
            <a:gdLst/>
            <a:ahLst/>
            <a:cxnLst/>
            <a:rect l="l" t="t" r="r" b="b"/>
            <a:pathLst>
              <a:path w="8020020" h="3521649">
                <a:moveTo>
                  <a:pt x="0" y="0"/>
                </a:moveTo>
                <a:lnTo>
                  <a:pt x="8020020" y="0"/>
                </a:lnTo>
                <a:lnTo>
                  <a:pt x="8020020" y="3521649"/>
                </a:lnTo>
                <a:lnTo>
                  <a:pt x="0" y="352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01" r="-45" b="-1471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831953" y="2814652"/>
            <a:ext cx="7875134" cy="3587995"/>
          </a:xfrm>
          <a:custGeom>
            <a:avLst/>
            <a:gdLst/>
            <a:ahLst/>
            <a:cxnLst/>
            <a:rect l="l" t="t" r="r" b="b"/>
            <a:pathLst>
              <a:path w="7875134" h="3587995">
                <a:moveTo>
                  <a:pt x="0" y="0"/>
                </a:moveTo>
                <a:lnTo>
                  <a:pt x="7875134" y="0"/>
                </a:lnTo>
                <a:lnTo>
                  <a:pt x="7875134" y="3587995"/>
                </a:lnTo>
                <a:lnTo>
                  <a:pt x="0" y="35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3" r="-62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313728" y="2492066"/>
            <a:ext cx="19046" cy="7158463"/>
          </a:xfrm>
          <a:prstGeom prst="line">
            <a:avLst/>
          </a:prstGeom>
          <a:ln w="47625" cap="flat">
            <a:solidFill>
              <a:srgbClr val="88888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355391" y="7222270"/>
            <a:ext cx="602112" cy="602112"/>
          </a:xfrm>
          <a:custGeom>
            <a:avLst/>
            <a:gdLst/>
            <a:ahLst/>
            <a:cxnLst/>
            <a:rect l="l" t="t" r="r" b="b"/>
            <a:pathLst>
              <a:path w="602112" h="602112">
                <a:moveTo>
                  <a:pt x="0" y="0"/>
                </a:moveTo>
                <a:lnTo>
                  <a:pt x="602112" y="0"/>
                </a:lnTo>
                <a:lnTo>
                  <a:pt x="602112" y="602113"/>
                </a:lnTo>
                <a:lnTo>
                  <a:pt x="0" y="602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04982" y="456424"/>
            <a:ext cx="1745558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EARLY FUSION VS LATE FUSION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8153" y="7222270"/>
            <a:ext cx="3215588" cy="651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  <a:spcBef>
                <a:spcPct val="0"/>
              </a:spcBef>
            </a:pPr>
            <a:r>
              <a:rPr lang="en-US" sz="3830" b="1" spc="-7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Early Fusion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50154" y="7222270"/>
            <a:ext cx="2742714" cy="651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  <a:spcBef>
                <a:spcPct val="0"/>
              </a:spcBef>
            </a:pPr>
            <a:r>
              <a:rPr lang="en-US" sz="3830" b="1" spc="-7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Late Fusion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07730" y="7947490"/>
            <a:ext cx="2416434" cy="651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  <a:spcBef>
                <a:spcPct val="0"/>
              </a:spcBef>
            </a:pPr>
            <a:r>
              <a:rPr lang="en-US" sz="3830" b="1" spc="-7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 : 63 %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2546" y="7873925"/>
            <a:ext cx="2113948" cy="65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  <a:spcBef>
                <a:spcPct val="0"/>
              </a:spcBef>
            </a:pPr>
            <a:r>
              <a:rPr lang="en-US" sz="3830" b="1" spc="-76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 : 62%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19597" y="4225219"/>
            <a:ext cx="13248806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FINAL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26866" y="5879712"/>
            <a:ext cx="1103426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Value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1797" y="3869936"/>
            <a:ext cx="1324440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PROBLEM DEFINITION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29435" y="2734183"/>
            <a:ext cx="11829129" cy="6039755"/>
          </a:xfrm>
          <a:custGeom>
            <a:avLst/>
            <a:gdLst/>
            <a:ahLst/>
            <a:cxnLst/>
            <a:rect l="l" t="t" r="r" b="b"/>
            <a:pathLst>
              <a:path w="11829129" h="6039755">
                <a:moveTo>
                  <a:pt x="0" y="0"/>
                </a:moveTo>
                <a:lnTo>
                  <a:pt x="11829130" y="0"/>
                </a:lnTo>
                <a:lnTo>
                  <a:pt x="11829130" y="6039754"/>
                </a:lnTo>
                <a:lnTo>
                  <a:pt x="0" y="603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0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465031" y="6812608"/>
            <a:ext cx="1155878" cy="494995"/>
            <a:chOff x="0" y="0"/>
            <a:chExt cx="245228" cy="1050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228" cy="105017"/>
            </a:xfrm>
            <a:custGeom>
              <a:avLst/>
              <a:gdLst/>
              <a:ahLst/>
              <a:cxnLst/>
              <a:rect l="l" t="t" r="r" b="b"/>
              <a:pathLst>
                <a:path w="245228" h="105017">
                  <a:moveTo>
                    <a:pt x="0" y="0"/>
                  </a:moveTo>
                  <a:lnTo>
                    <a:pt x="245228" y="0"/>
                  </a:lnTo>
                  <a:lnTo>
                    <a:pt x="245228" y="105017"/>
                  </a:lnTo>
                  <a:lnTo>
                    <a:pt x="0" y="105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5228" cy="152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66109" y="471487"/>
            <a:ext cx="715578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FINAL RESULTS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10" end="25489.32"/>
                </p14:media>
              </p:ext>
            </p:extLst>
          </p:nvPr>
        </p:nvPicPr>
        <p:blipFill>
          <a:blip r:embed="rId4"/>
          <a:srcRect l="385" t="17016" b="14226"/>
          <a:stretch>
            <a:fillRect/>
          </a:stretch>
        </p:blipFill>
        <p:spPr>
          <a:xfrm>
            <a:off x="780547" y="2396083"/>
            <a:ext cx="5758927" cy="70666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982" y="456424"/>
            <a:ext cx="1745558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FINAL RESULTS</a:t>
            </a:r>
          </a:p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 u="none" spc="-35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-PREDICTION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80689" y="2386558"/>
            <a:ext cx="10907311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UTTERANCE</a:t>
            </a:r>
          </a:p>
          <a:p>
            <a:pPr algn="l">
              <a:lnSpc>
                <a:spcPts val="5999"/>
              </a:lnSpc>
            </a:pPr>
            <a:r>
              <a:rPr lang="en-US" sz="4999" spc="-39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“도동리서 배 탈 생각도 말아라! 저걸, 확씨."</a:t>
            </a:r>
          </a:p>
          <a:p>
            <a:pPr algn="l">
              <a:lnSpc>
                <a:spcPts val="5999"/>
              </a:lnSpc>
            </a:pPr>
            <a:endParaRPr lang="en-US" sz="4999" spc="-399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  <a:p>
            <a:pPr algn="l">
              <a:lnSpc>
                <a:spcPts val="8640"/>
              </a:lnSpc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TRUTH LABEL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u="none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“ANGRY”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0689" y="7550667"/>
            <a:ext cx="10907311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76">
                <a:solidFill>
                  <a:srgbClr val="FF9481"/>
                </a:solidFill>
                <a:latin typeface="210 도시락"/>
                <a:ea typeface="210 도시락"/>
                <a:cs typeface="210 도시락"/>
                <a:sym typeface="210 도시락"/>
              </a:rPr>
              <a:t>PREDICTED LABEL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FF9481"/>
                </a:solidFill>
                <a:latin typeface="210 도시락"/>
                <a:ea typeface="210 도시락"/>
                <a:cs typeface="210 도시락"/>
                <a:sym typeface="210 도시락"/>
              </a:rPr>
              <a:t>“ANGRY”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60" end="22945.986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22181" y="3029030"/>
            <a:ext cx="9513681" cy="53514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982" y="456424"/>
            <a:ext cx="1745558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FINAL RESULTS </a:t>
            </a:r>
          </a:p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 spc="-35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-PREDICTION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35952" y="1799394"/>
            <a:ext cx="6840060" cy="555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UTTERANCE </a:t>
            </a:r>
          </a:p>
          <a:p>
            <a:pPr algn="l">
              <a:lnSpc>
                <a:spcPts val="5999"/>
              </a:lnSpc>
            </a:pPr>
            <a:r>
              <a:rPr lang="en-US" sz="4999" spc="-39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“제발 그만해, 나, 나 무서워. </a:t>
            </a:r>
          </a:p>
          <a:p>
            <a:pPr algn="l">
              <a:lnSpc>
                <a:spcPts val="5999"/>
              </a:lnSpc>
            </a:pPr>
            <a:r>
              <a:rPr lang="en-US" sz="4999" spc="-39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이러다가는 다 죽어!"</a:t>
            </a:r>
          </a:p>
          <a:p>
            <a:pPr algn="l">
              <a:lnSpc>
                <a:spcPts val="5999"/>
              </a:lnSpc>
            </a:pPr>
            <a:endParaRPr lang="en-US" sz="4999" spc="-399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TRUTH LABEL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u="none" spc="-576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“FEAR”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35952" y="7729661"/>
            <a:ext cx="9188784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576">
                <a:solidFill>
                  <a:srgbClr val="FF9481"/>
                </a:solidFill>
                <a:latin typeface="210 도시락"/>
                <a:ea typeface="210 도시락"/>
                <a:cs typeface="210 도시락"/>
                <a:sym typeface="210 도시락"/>
              </a:rPr>
              <a:t>PREDICTED LABEL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576">
                <a:solidFill>
                  <a:srgbClr val="FF9481"/>
                </a:solidFill>
                <a:latin typeface="210 도시락"/>
                <a:ea typeface="210 도시락"/>
                <a:cs typeface="210 도시락"/>
                <a:sym typeface="210 도시락"/>
              </a:rPr>
              <a:t>“FEAR”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19597" y="4225219"/>
            <a:ext cx="13248806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FUTUTE DIRECTION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3386" y="4167081"/>
            <a:ext cx="13067182" cy="1730902"/>
            <a:chOff x="0" y="0"/>
            <a:chExt cx="3486769" cy="46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6769" cy="461864"/>
            </a:xfrm>
            <a:custGeom>
              <a:avLst/>
              <a:gdLst/>
              <a:ahLst/>
              <a:cxnLst/>
              <a:rect l="l" t="t" r="r" b="b"/>
              <a:pathLst>
                <a:path w="3486769" h="461864">
                  <a:moveTo>
                    <a:pt x="13627" y="0"/>
                  </a:moveTo>
                  <a:lnTo>
                    <a:pt x="3473143" y="0"/>
                  </a:lnTo>
                  <a:cubicBezTo>
                    <a:pt x="3480669" y="0"/>
                    <a:pt x="3486769" y="6101"/>
                    <a:pt x="3486769" y="13627"/>
                  </a:cubicBezTo>
                  <a:lnTo>
                    <a:pt x="3486769" y="448237"/>
                  </a:lnTo>
                  <a:cubicBezTo>
                    <a:pt x="3486769" y="455763"/>
                    <a:pt x="3480669" y="461864"/>
                    <a:pt x="3473143" y="461864"/>
                  </a:cubicBezTo>
                  <a:lnTo>
                    <a:pt x="13627" y="461864"/>
                  </a:lnTo>
                  <a:cubicBezTo>
                    <a:pt x="6101" y="461864"/>
                    <a:pt x="0" y="455763"/>
                    <a:pt x="0" y="448237"/>
                  </a:cubicBezTo>
                  <a:lnTo>
                    <a:pt x="0" y="13627"/>
                  </a:lnTo>
                  <a:cubicBezTo>
                    <a:pt x="0" y="6101"/>
                    <a:pt x="6101" y="0"/>
                    <a:pt x="13627" y="0"/>
                  </a:cubicBezTo>
                  <a:close/>
                </a:path>
              </a:pathLst>
            </a:custGeom>
            <a:solidFill>
              <a:srgbClr val="FFFFFF"/>
            </a:solidFill>
            <a:ln w="142875" cap="rnd">
              <a:solidFill>
                <a:srgbClr val="888888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86769" cy="49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9545" y="4167081"/>
            <a:ext cx="1735337" cy="1730902"/>
            <a:chOff x="0" y="0"/>
            <a:chExt cx="846163" cy="844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6163" cy="844000"/>
            </a:xfrm>
            <a:custGeom>
              <a:avLst/>
              <a:gdLst/>
              <a:ahLst/>
              <a:cxnLst/>
              <a:rect l="l" t="t" r="r" b="b"/>
              <a:pathLst>
                <a:path w="846163" h="844000">
                  <a:moveTo>
                    <a:pt x="423081" y="0"/>
                  </a:moveTo>
                  <a:cubicBezTo>
                    <a:pt x="189420" y="0"/>
                    <a:pt x="0" y="188936"/>
                    <a:pt x="0" y="422000"/>
                  </a:cubicBezTo>
                  <a:cubicBezTo>
                    <a:pt x="0" y="655064"/>
                    <a:pt x="189420" y="844000"/>
                    <a:pt x="423081" y="844000"/>
                  </a:cubicBezTo>
                  <a:cubicBezTo>
                    <a:pt x="656743" y="844000"/>
                    <a:pt x="846163" y="655064"/>
                    <a:pt x="846163" y="422000"/>
                  </a:cubicBezTo>
                  <a:cubicBezTo>
                    <a:pt x="846163" y="188936"/>
                    <a:pt x="656743" y="0"/>
                    <a:pt x="423081" y="0"/>
                  </a:cubicBezTo>
                  <a:close/>
                </a:path>
              </a:pathLst>
            </a:custGeom>
            <a:solidFill>
              <a:srgbClr val="88888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328" y="60075"/>
              <a:ext cx="687507" cy="704800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75746" y="4700745"/>
            <a:ext cx="701544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 of 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70509" y="4700745"/>
            <a:ext cx="701544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7213" y="1896321"/>
            <a:ext cx="13248806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FUTUTE DIRECTION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773386" y="6372454"/>
            <a:ext cx="13067182" cy="1730902"/>
            <a:chOff x="0" y="0"/>
            <a:chExt cx="3486769" cy="4618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86769" cy="461864"/>
            </a:xfrm>
            <a:custGeom>
              <a:avLst/>
              <a:gdLst/>
              <a:ahLst/>
              <a:cxnLst/>
              <a:rect l="l" t="t" r="r" b="b"/>
              <a:pathLst>
                <a:path w="3486769" h="461864">
                  <a:moveTo>
                    <a:pt x="13627" y="0"/>
                  </a:moveTo>
                  <a:lnTo>
                    <a:pt x="3473143" y="0"/>
                  </a:lnTo>
                  <a:cubicBezTo>
                    <a:pt x="3480669" y="0"/>
                    <a:pt x="3486769" y="6101"/>
                    <a:pt x="3486769" y="13627"/>
                  </a:cubicBezTo>
                  <a:lnTo>
                    <a:pt x="3486769" y="448237"/>
                  </a:lnTo>
                  <a:cubicBezTo>
                    <a:pt x="3486769" y="455763"/>
                    <a:pt x="3480669" y="461864"/>
                    <a:pt x="3473143" y="461864"/>
                  </a:cubicBezTo>
                  <a:lnTo>
                    <a:pt x="13627" y="461864"/>
                  </a:lnTo>
                  <a:cubicBezTo>
                    <a:pt x="6101" y="461864"/>
                    <a:pt x="0" y="455763"/>
                    <a:pt x="0" y="448237"/>
                  </a:cubicBezTo>
                  <a:lnTo>
                    <a:pt x="0" y="13627"/>
                  </a:lnTo>
                  <a:cubicBezTo>
                    <a:pt x="0" y="6101"/>
                    <a:pt x="6101" y="0"/>
                    <a:pt x="13627" y="0"/>
                  </a:cubicBezTo>
                  <a:close/>
                </a:path>
              </a:pathLst>
            </a:custGeom>
            <a:solidFill>
              <a:srgbClr val="FFFFFF"/>
            </a:solidFill>
            <a:ln w="142875" cap="rnd">
              <a:solidFill>
                <a:srgbClr val="888888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86769" cy="49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9545" y="6372454"/>
            <a:ext cx="1735337" cy="1730902"/>
            <a:chOff x="0" y="0"/>
            <a:chExt cx="846163" cy="844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6163" cy="844000"/>
            </a:xfrm>
            <a:custGeom>
              <a:avLst/>
              <a:gdLst/>
              <a:ahLst/>
              <a:cxnLst/>
              <a:rect l="l" t="t" r="r" b="b"/>
              <a:pathLst>
                <a:path w="846163" h="844000">
                  <a:moveTo>
                    <a:pt x="423081" y="0"/>
                  </a:moveTo>
                  <a:cubicBezTo>
                    <a:pt x="189420" y="0"/>
                    <a:pt x="0" y="188936"/>
                    <a:pt x="0" y="422000"/>
                  </a:cubicBezTo>
                  <a:cubicBezTo>
                    <a:pt x="0" y="655064"/>
                    <a:pt x="189420" y="844000"/>
                    <a:pt x="423081" y="844000"/>
                  </a:cubicBezTo>
                  <a:cubicBezTo>
                    <a:pt x="656743" y="844000"/>
                    <a:pt x="846163" y="655064"/>
                    <a:pt x="846163" y="422000"/>
                  </a:cubicBezTo>
                  <a:cubicBezTo>
                    <a:pt x="846163" y="188936"/>
                    <a:pt x="656743" y="0"/>
                    <a:pt x="423081" y="0"/>
                  </a:cubicBezTo>
                  <a:close/>
                </a:path>
              </a:pathLst>
            </a:custGeom>
            <a:solidFill>
              <a:srgbClr val="88888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328" y="60075"/>
              <a:ext cx="687507" cy="704800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43889" y="6906117"/>
            <a:ext cx="1292741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OpenSMILE; Increased Feature Dimensionality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970509" y="6906117"/>
            <a:ext cx="701544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21469" y="4610100"/>
            <a:ext cx="944506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THANK YOU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03322" y="3869936"/>
            <a:ext cx="688135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774" y="608071"/>
            <a:ext cx="4560650" cy="841259"/>
            <a:chOff x="0" y="0"/>
            <a:chExt cx="1248174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8174" cy="230238"/>
            </a:xfrm>
            <a:custGeom>
              <a:avLst/>
              <a:gdLst/>
              <a:ahLst/>
              <a:cxnLst/>
              <a:rect l="l" t="t" r="r" b="b"/>
              <a:pathLst>
                <a:path w="1248174" h="230238">
                  <a:moveTo>
                    <a:pt x="624087" y="0"/>
                  </a:moveTo>
                  <a:cubicBezTo>
                    <a:pt x="279413" y="0"/>
                    <a:pt x="0" y="51541"/>
                    <a:pt x="0" y="115119"/>
                  </a:cubicBezTo>
                  <a:cubicBezTo>
                    <a:pt x="0" y="178698"/>
                    <a:pt x="279413" y="230238"/>
                    <a:pt x="624087" y="230238"/>
                  </a:cubicBezTo>
                  <a:cubicBezTo>
                    <a:pt x="968760" y="230238"/>
                    <a:pt x="1248174" y="178698"/>
                    <a:pt x="1248174" y="115119"/>
                  </a:cubicBezTo>
                  <a:cubicBezTo>
                    <a:pt x="1248174" y="51541"/>
                    <a:pt x="968760" y="0"/>
                    <a:pt x="624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016" y="2535"/>
              <a:ext cx="1014141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0119" y="4253492"/>
            <a:ext cx="1445598" cy="1308923"/>
          </a:xfrm>
          <a:custGeom>
            <a:avLst/>
            <a:gdLst/>
            <a:ahLst/>
            <a:cxnLst/>
            <a:rect l="l" t="t" r="r" b="b"/>
            <a:pathLst>
              <a:path w="1445598" h="1308923">
                <a:moveTo>
                  <a:pt x="0" y="0"/>
                </a:moveTo>
                <a:lnTo>
                  <a:pt x="1445598" y="0"/>
                </a:lnTo>
                <a:lnTo>
                  <a:pt x="1445598" y="1308923"/>
                </a:lnTo>
                <a:lnTo>
                  <a:pt x="0" y="130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584516" y="4253492"/>
            <a:ext cx="1203414" cy="1308923"/>
          </a:xfrm>
          <a:custGeom>
            <a:avLst/>
            <a:gdLst/>
            <a:ahLst/>
            <a:cxnLst/>
            <a:rect l="l" t="t" r="r" b="b"/>
            <a:pathLst>
              <a:path w="1203414" h="1308923">
                <a:moveTo>
                  <a:pt x="0" y="0"/>
                </a:moveTo>
                <a:lnTo>
                  <a:pt x="1203414" y="0"/>
                </a:lnTo>
                <a:lnTo>
                  <a:pt x="1203414" y="1308923"/>
                </a:lnTo>
                <a:lnTo>
                  <a:pt x="0" y="1308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273757" y="3159760"/>
            <a:ext cx="1533953" cy="1093732"/>
          </a:xfrm>
          <a:custGeom>
            <a:avLst/>
            <a:gdLst/>
            <a:ahLst/>
            <a:cxnLst/>
            <a:rect l="l" t="t" r="r" b="b"/>
            <a:pathLst>
              <a:path w="1533953" h="1093732">
                <a:moveTo>
                  <a:pt x="0" y="0"/>
                </a:moveTo>
                <a:lnTo>
                  <a:pt x="1533953" y="0"/>
                </a:lnTo>
                <a:lnTo>
                  <a:pt x="1533953" y="1093732"/>
                </a:lnTo>
                <a:lnTo>
                  <a:pt x="0" y="1093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4807710" y="4361088"/>
            <a:ext cx="1533953" cy="1093732"/>
          </a:xfrm>
          <a:custGeom>
            <a:avLst/>
            <a:gdLst/>
            <a:ahLst/>
            <a:cxnLst/>
            <a:rect l="l" t="t" r="r" b="b"/>
            <a:pathLst>
              <a:path w="1533953" h="1093732">
                <a:moveTo>
                  <a:pt x="1533953" y="0"/>
                </a:moveTo>
                <a:lnTo>
                  <a:pt x="0" y="0"/>
                </a:lnTo>
                <a:lnTo>
                  <a:pt x="0" y="1093732"/>
                </a:lnTo>
                <a:lnTo>
                  <a:pt x="1533953" y="1093732"/>
                </a:lnTo>
                <a:lnTo>
                  <a:pt x="15339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273757" y="5347224"/>
            <a:ext cx="1533953" cy="1093732"/>
          </a:xfrm>
          <a:custGeom>
            <a:avLst/>
            <a:gdLst/>
            <a:ahLst/>
            <a:cxnLst/>
            <a:rect l="l" t="t" r="r" b="b"/>
            <a:pathLst>
              <a:path w="1533953" h="1093732">
                <a:moveTo>
                  <a:pt x="0" y="0"/>
                </a:moveTo>
                <a:lnTo>
                  <a:pt x="1533953" y="0"/>
                </a:lnTo>
                <a:lnTo>
                  <a:pt x="1533953" y="1093732"/>
                </a:lnTo>
                <a:lnTo>
                  <a:pt x="0" y="1093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882034" y="5592196"/>
            <a:ext cx="317399" cy="488990"/>
          </a:xfrm>
          <a:custGeom>
            <a:avLst/>
            <a:gdLst/>
            <a:ahLst/>
            <a:cxnLst/>
            <a:rect l="l" t="t" r="r" b="b"/>
            <a:pathLst>
              <a:path w="317399" h="488990">
                <a:moveTo>
                  <a:pt x="0" y="0"/>
                </a:moveTo>
                <a:lnTo>
                  <a:pt x="317399" y="0"/>
                </a:lnTo>
                <a:lnTo>
                  <a:pt x="317399" y="488990"/>
                </a:lnTo>
                <a:lnTo>
                  <a:pt x="0" y="488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220727" y="4503770"/>
            <a:ext cx="707919" cy="707919"/>
          </a:xfrm>
          <a:custGeom>
            <a:avLst/>
            <a:gdLst/>
            <a:ahLst/>
            <a:cxnLst/>
            <a:rect l="l" t="t" r="r" b="b"/>
            <a:pathLst>
              <a:path w="707919" h="707919">
                <a:moveTo>
                  <a:pt x="0" y="0"/>
                </a:moveTo>
                <a:lnTo>
                  <a:pt x="707919" y="0"/>
                </a:lnTo>
                <a:lnTo>
                  <a:pt x="707919" y="707919"/>
                </a:lnTo>
                <a:lnTo>
                  <a:pt x="0" y="707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37175" y="747738"/>
            <a:ext cx="3601850" cy="5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spc="-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BACKGROUND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1491" y="2703771"/>
            <a:ext cx="698484" cy="111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8"/>
              </a:lnSpc>
              <a:spcBef>
                <a:spcPct val="0"/>
              </a:spcBef>
            </a:pPr>
            <a:r>
              <a:rPr lang="en-US" sz="6477" b="1" spc="-12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...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991364" y="2591727"/>
            <a:ext cx="0" cy="6171353"/>
          </a:xfrm>
          <a:prstGeom prst="line">
            <a:avLst/>
          </a:prstGeom>
          <a:ln w="47625" cap="flat">
            <a:solidFill>
              <a:srgbClr val="88888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015301" y="2620163"/>
            <a:ext cx="4074624" cy="40746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615E5E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397297" y="2628900"/>
            <a:ext cx="3310632" cy="38836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7419"/>
              </a:lnSpc>
            </a:pPr>
            <a:r>
              <a:rPr lang="en-US" sz="5299" spc="-105" dirty="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English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774785" y="3935007"/>
            <a:ext cx="1845445" cy="184544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Korean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54622" y="7298372"/>
            <a:ext cx="5090103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Increasing</a:t>
            </a:r>
          </a:p>
          <a:p>
            <a:pPr algn="ctr">
              <a:lnSpc>
                <a:spcPts val="5319"/>
              </a:lnSpc>
            </a:pP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Usage Of ChatGPT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53839" y="7298372"/>
            <a:ext cx="5866390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Shortage Of</a:t>
            </a:r>
          </a:p>
          <a:p>
            <a:pPr algn="ctr">
              <a:lnSpc>
                <a:spcPts val="5319"/>
              </a:lnSpc>
            </a:pP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Korean Detection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774" y="608071"/>
            <a:ext cx="4560650" cy="841259"/>
            <a:chOff x="0" y="0"/>
            <a:chExt cx="1248174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8174" cy="230238"/>
            </a:xfrm>
            <a:custGeom>
              <a:avLst/>
              <a:gdLst/>
              <a:ahLst/>
              <a:cxnLst/>
              <a:rect l="l" t="t" r="r" b="b"/>
              <a:pathLst>
                <a:path w="1248174" h="230238">
                  <a:moveTo>
                    <a:pt x="624087" y="0"/>
                  </a:moveTo>
                  <a:cubicBezTo>
                    <a:pt x="279413" y="0"/>
                    <a:pt x="0" y="51541"/>
                    <a:pt x="0" y="115119"/>
                  </a:cubicBezTo>
                  <a:cubicBezTo>
                    <a:pt x="0" y="178698"/>
                    <a:pt x="279413" y="230238"/>
                    <a:pt x="624087" y="230238"/>
                  </a:cubicBezTo>
                  <a:cubicBezTo>
                    <a:pt x="968760" y="230238"/>
                    <a:pt x="1248174" y="178698"/>
                    <a:pt x="1248174" y="115119"/>
                  </a:cubicBezTo>
                  <a:cubicBezTo>
                    <a:pt x="1248174" y="51541"/>
                    <a:pt x="968760" y="0"/>
                    <a:pt x="624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016" y="2535"/>
              <a:ext cx="1014141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72098" y="2023074"/>
            <a:ext cx="2944958" cy="3091082"/>
          </a:xfrm>
          <a:custGeom>
            <a:avLst/>
            <a:gdLst/>
            <a:ahLst/>
            <a:cxnLst/>
            <a:rect l="l" t="t" r="r" b="b"/>
            <a:pathLst>
              <a:path w="2944958" h="3091082">
                <a:moveTo>
                  <a:pt x="0" y="0"/>
                </a:moveTo>
                <a:lnTo>
                  <a:pt x="2944958" y="0"/>
                </a:lnTo>
                <a:lnTo>
                  <a:pt x="2944958" y="3091082"/>
                </a:lnTo>
                <a:lnTo>
                  <a:pt x="0" y="309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022080" y="2023074"/>
            <a:ext cx="3326996" cy="3091082"/>
          </a:xfrm>
          <a:custGeom>
            <a:avLst/>
            <a:gdLst/>
            <a:ahLst/>
            <a:cxnLst/>
            <a:rect l="l" t="t" r="r" b="b"/>
            <a:pathLst>
              <a:path w="3326996" h="3091082">
                <a:moveTo>
                  <a:pt x="0" y="0"/>
                </a:moveTo>
                <a:lnTo>
                  <a:pt x="3326996" y="0"/>
                </a:lnTo>
                <a:lnTo>
                  <a:pt x="3326996" y="3091082"/>
                </a:lnTo>
                <a:lnTo>
                  <a:pt x="0" y="309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587451" y="3076176"/>
            <a:ext cx="1492090" cy="1323891"/>
          </a:xfrm>
          <a:custGeom>
            <a:avLst/>
            <a:gdLst/>
            <a:ahLst/>
            <a:cxnLst/>
            <a:rect l="l" t="t" r="r" b="b"/>
            <a:pathLst>
              <a:path w="1492090" h="1323891">
                <a:moveTo>
                  <a:pt x="0" y="0"/>
                </a:moveTo>
                <a:lnTo>
                  <a:pt x="1492090" y="0"/>
                </a:lnTo>
                <a:lnTo>
                  <a:pt x="1492090" y="1323891"/>
                </a:lnTo>
                <a:lnTo>
                  <a:pt x="0" y="132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7030988" y="3416830"/>
            <a:ext cx="330383" cy="330383"/>
            <a:chOff x="0" y="0"/>
            <a:chExt cx="440510" cy="440510"/>
          </a:xfrm>
        </p:grpSpPr>
        <p:sp>
          <p:nvSpPr>
            <p:cNvPr id="9" name="AutoShape 9"/>
            <p:cNvSpPr/>
            <p:nvPr/>
          </p:nvSpPr>
          <p:spPr>
            <a:xfrm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08266" y="3416830"/>
            <a:ext cx="330383" cy="330383"/>
            <a:chOff x="0" y="0"/>
            <a:chExt cx="440510" cy="440510"/>
          </a:xfrm>
        </p:grpSpPr>
        <p:sp>
          <p:nvSpPr>
            <p:cNvPr id="12" name="AutoShape 12"/>
            <p:cNvSpPr/>
            <p:nvPr/>
          </p:nvSpPr>
          <p:spPr>
            <a:xfrm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19307" y="19307"/>
              <a:ext cx="401895" cy="401895"/>
            </a:xfrm>
            <a:prstGeom prst="line">
              <a:avLst/>
            </a:prstGeom>
            <a:ln w="5461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40245" y="6791526"/>
            <a:ext cx="986501" cy="9865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361244" y="8124964"/>
            <a:ext cx="776561" cy="776561"/>
          </a:xfrm>
          <a:custGeom>
            <a:avLst/>
            <a:gdLst/>
            <a:ahLst/>
            <a:cxnLst/>
            <a:rect l="l" t="t" r="r" b="b"/>
            <a:pathLst>
              <a:path w="776561" h="776561">
                <a:moveTo>
                  <a:pt x="0" y="0"/>
                </a:moveTo>
                <a:lnTo>
                  <a:pt x="776561" y="0"/>
                </a:lnTo>
                <a:lnTo>
                  <a:pt x="776561" y="776561"/>
                </a:lnTo>
                <a:lnTo>
                  <a:pt x="0" y="776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037175" y="747738"/>
            <a:ext cx="3601850" cy="5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spc="-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33692" y="5733281"/>
            <a:ext cx="222177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textual cues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49276" y="5733281"/>
            <a:ext cx="39794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Korean speech datasets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77884" y="5733281"/>
            <a:ext cx="4111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nonverbal  speech signal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46494" y="8151929"/>
            <a:ext cx="1177400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Detecting emotinal state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774" y="608071"/>
            <a:ext cx="4560650" cy="841259"/>
            <a:chOff x="0" y="0"/>
            <a:chExt cx="1248174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8174" cy="230238"/>
            </a:xfrm>
            <a:custGeom>
              <a:avLst/>
              <a:gdLst/>
              <a:ahLst/>
              <a:cxnLst/>
              <a:rect l="l" t="t" r="r" b="b"/>
              <a:pathLst>
                <a:path w="1248174" h="230238">
                  <a:moveTo>
                    <a:pt x="624087" y="0"/>
                  </a:moveTo>
                  <a:cubicBezTo>
                    <a:pt x="279413" y="0"/>
                    <a:pt x="0" y="51541"/>
                    <a:pt x="0" y="115119"/>
                  </a:cubicBezTo>
                  <a:cubicBezTo>
                    <a:pt x="0" y="178698"/>
                    <a:pt x="279413" y="230238"/>
                    <a:pt x="624087" y="230238"/>
                  </a:cubicBezTo>
                  <a:cubicBezTo>
                    <a:pt x="968760" y="230238"/>
                    <a:pt x="1248174" y="178698"/>
                    <a:pt x="1248174" y="115119"/>
                  </a:cubicBezTo>
                  <a:cubicBezTo>
                    <a:pt x="1248174" y="51541"/>
                    <a:pt x="968760" y="0"/>
                    <a:pt x="624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016" y="2535"/>
              <a:ext cx="1014141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9720" y="747738"/>
            <a:ext cx="3916759" cy="5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spc="-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DIFINITION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8170400" y="5578783"/>
            <a:ext cx="1947199" cy="1992020"/>
          </a:xfrm>
          <a:custGeom>
            <a:avLst/>
            <a:gdLst/>
            <a:ahLst/>
            <a:cxnLst/>
            <a:rect l="l" t="t" r="r" b="b"/>
            <a:pathLst>
              <a:path w="1947199" h="1992020">
                <a:moveTo>
                  <a:pt x="0" y="0"/>
                </a:moveTo>
                <a:lnTo>
                  <a:pt x="1947200" y="0"/>
                </a:lnTo>
                <a:lnTo>
                  <a:pt x="1947200" y="1992020"/>
                </a:lnTo>
                <a:lnTo>
                  <a:pt x="0" y="1992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086570" y="4938386"/>
            <a:ext cx="1992020" cy="1992020"/>
          </a:xfrm>
          <a:custGeom>
            <a:avLst/>
            <a:gdLst/>
            <a:ahLst/>
            <a:cxnLst/>
            <a:rect l="l" t="t" r="r" b="b"/>
            <a:pathLst>
              <a:path w="1992020" h="1992020">
                <a:moveTo>
                  <a:pt x="0" y="0"/>
                </a:moveTo>
                <a:lnTo>
                  <a:pt x="1992020" y="0"/>
                </a:lnTo>
                <a:lnTo>
                  <a:pt x="1992020" y="1992019"/>
                </a:lnTo>
                <a:lnTo>
                  <a:pt x="0" y="1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213225" y="4938386"/>
            <a:ext cx="1992020" cy="1992020"/>
          </a:xfrm>
          <a:custGeom>
            <a:avLst/>
            <a:gdLst/>
            <a:ahLst/>
            <a:cxnLst/>
            <a:rect l="l" t="t" r="r" b="b"/>
            <a:pathLst>
              <a:path w="1992020" h="1992020">
                <a:moveTo>
                  <a:pt x="0" y="0"/>
                </a:moveTo>
                <a:lnTo>
                  <a:pt x="1992019" y="0"/>
                </a:lnTo>
                <a:lnTo>
                  <a:pt x="1992019" y="1992019"/>
                </a:lnTo>
                <a:lnTo>
                  <a:pt x="0" y="1992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073781" y="7711455"/>
            <a:ext cx="397949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49" dirty="0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wearable</a:t>
            </a:r>
            <a:r>
              <a:rPr lang="en-US" sz="2499" b="1" spc="-49" dirty="0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devices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54251" y="8092443"/>
            <a:ext cx="397949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</a:t>
            </a: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emotion prediction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38649" y="7711455"/>
            <a:ext cx="397949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4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</a:t>
            </a: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feedback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delivery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5276718" y="1767970"/>
            <a:ext cx="776561" cy="776561"/>
          </a:xfrm>
          <a:custGeom>
            <a:avLst/>
            <a:gdLst/>
            <a:ahLst/>
            <a:cxnLst/>
            <a:rect l="l" t="t" r="r" b="b"/>
            <a:pathLst>
              <a:path w="776561" h="776561">
                <a:moveTo>
                  <a:pt x="0" y="0"/>
                </a:moveTo>
                <a:lnTo>
                  <a:pt x="776561" y="0"/>
                </a:lnTo>
                <a:lnTo>
                  <a:pt x="776561" y="776561"/>
                </a:lnTo>
                <a:lnTo>
                  <a:pt x="0" y="776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274590" y="1794935"/>
            <a:ext cx="1177400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-7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Detecting emotinal state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4878196" y="3084454"/>
            <a:ext cx="1175083" cy="1308559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9154216" y="3157888"/>
            <a:ext cx="7376" cy="1801536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1997302" y="3046301"/>
            <a:ext cx="1173374" cy="1308559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2522" y="3911989"/>
            <a:ext cx="5822956" cy="164944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26866" y="5879712"/>
            <a:ext cx="1103426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4894" y="3869936"/>
            <a:ext cx="1025821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DATA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774" y="608071"/>
            <a:ext cx="4560650" cy="841259"/>
            <a:chOff x="0" y="0"/>
            <a:chExt cx="1248174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8174" cy="230238"/>
            </a:xfrm>
            <a:custGeom>
              <a:avLst/>
              <a:gdLst/>
              <a:ahLst/>
              <a:cxnLst/>
              <a:rect l="l" t="t" r="r" b="b"/>
              <a:pathLst>
                <a:path w="1248174" h="230238">
                  <a:moveTo>
                    <a:pt x="624087" y="0"/>
                  </a:moveTo>
                  <a:cubicBezTo>
                    <a:pt x="279413" y="0"/>
                    <a:pt x="0" y="51541"/>
                    <a:pt x="0" y="115119"/>
                  </a:cubicBezTo>
                  <a:cubicBezTo>
                    <a:pt x="0" y="178698"/>
                    <a:pt x="279413" y="230238"/>
                    <a:pt x="624087" y="230238"/>
                  </a:cubicBezTo>
                  <a:cubicBezTo>
                    <a:pt x="968760" y="230238"/>
                    <a:pt x="1248174" y="178698"/>
                    <a:pt x="1248174" y="115119"/>
                  </a:cubicBezTo>
                  <a:cubicBezTo>
                    <a:pt x="1248174" y="51541"/>
                    <a:pt x="968760" y="0"/>
                    <a:pt x="624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016" y="2535"/>
              <a:ext cx="1014141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3119573"/>
            <a:ext cx="11301259" cy="2938327"/>
          </a:xfrm>
          <a:custGeom>
            <a:avLst/>
            <a:gdLst/>
            <a:ahLst/>
            <a:cxnLst/>
            <a:rect l="l" t="t" r="r" b="b"/>
            <a:pathLst>
              <a:path w="11301259" h="2938327">
                <a:moveTo>
                  <a:pt x="0" y="0"/>
                </a:moveTo>
                <a:lnTo>
                  <a:pt x="11301258" y="0"/>
                </a:lnTo>
                <a:lnTo>
                  <a:pt x="11301258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615E5E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79720" y="747738"/>
            <a:ext cx="3916759" cy="5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spc="-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ACQUISITION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3371" y="7677150"/>
            <a:ext cx="117740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the </a:t>
            </a:r>
            <a:r>
              <a:rPr lang="en-US" sz="2499" b="1" spc="-49">
                <a:solidFill>
                  <a:srgbClr val="615E5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KAIST Artificial Intelligence Research Institute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5580" y="6233554"/>
            <a:ext cx="4741487" cy="896572"/>
          </a:xfrm>
          <a:custGeom>
            <a:avLst/>
            <a:gdLst/>
            <a:ahLst/>
            <a:cxnLst/>
            <a:rect l="l" t="t" r="r" b="b"/>
            <a:pathLst>
              <a:path w="4741487" h="896572">
                <a:moveTo>
                  <a:pt x="0" y="0"/>
                </a:moveTo>
                <a:lnTo>
                  <a:pt x="4741487" y="0"/>
                </a:lnTo>
                <a:lnTo>
                  <a:pt x="4741487" y="896572"/>
                </a:lnTo>
                <a:lnTo>
                  <a:pt x="0" y="896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670578" y="4255665"/>
            <a:ext cx="1851491" cy="1609114"/>
          </a:xfrm>
          <a:custGeom>
            <a:avLst/>
            <a:gdLst/>
            <a:ahLst/>
            <a:cxnLst/>
            <a:rect l="l" t="t" r="r" b="b"/>
            <a:pathLst>
              <a:path w="1851491" h="1609114">
                <a:moveTo>
                  <a:pt x="0" y="0"/>
                </a:moveTo>
                <a:lnTo>
                  <a:pt x="1851491" y="0"/>
                </a:lnTo>
                <a:lnTo>
                  <a:pt x="1851491" y="1609114"/>
                </a:lnTo>
                <a:lnTo>
                  <a:pt x="0" y="1609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532958" y="848659"/>
            <a:ext cx="2259564" cy="1063620"/>
            <a:chOff x="0" y="0"/>
            <a:chExt cx="462434" cy="217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happiness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532958" y="2104121"/>
            <a:ext cx="2259564" cy="1063620"/>
            <a:chOff x="0" y="0"/>
            <a:chExt cx="462434" cy="2176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angry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32958" y="3358241"/>
            <a:ext cx="2259564" cy="1063620"/>
            <a:chOff x="0" y="0"/>
            <a:chExt cx="462434" cy="2176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C5C4C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fear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32958" y="4612361"/>
            <a:ext cx="2259564" cy="1063620"/>
            <a:chOff x="0" y="0"/>
            <a:chExt cx="462434" cy="2176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neutral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32958" y="5866481"/>
            <a:ext cx="2259564" cy="1063620"/>
            <a:chOff x="0" y="0"/>
            <a:chExt cx="462434" cy="2176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6F6F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disgust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32958" y="7120601"/>
            <a:ext cx="2259564" cy="1063620"/>
            <a:chOff x="0" y="0"/>
            <a:chExt cx="462434" cy="2176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615E5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6F6F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sadness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532958" y="8374721"/>
            <a:ext cx="2259564" cy="1063620"/>
            <a:chOff x="0" y="0"/>
            <a:chExt cx="462434" cy="2176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2434" cy="217677"/>
            </a:xfrm>
            <a:custGeom>
              <a:avLst/>
              <a:gdLst/>
              <a:ahLst/>
              <a:cxnLst/>
              <a:rect l="l" t="t" r="r" b="b"/>
              <a:pathLst>
                <a:path w="462434" h="217677">
                  <a:moveTo>
                    <a:pt x="0" y="0"/>
                  </a:moveTo>
                  <a:lnTo>
                    <a:pt x="462434" y="0"/>
                  </a:lnTo>
                  <a:lnTo>
                    <a:pt x="462434" y="217677"/>
                  </a:lnTo>
                  <a:lnTo>
                    <a:pt x="0" y="217677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462434" cy="274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6F6F6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surprise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3110061" y="1814102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flipH="1">
            <a:off x="7188700" y="4749057"/>
            <a:ext cx="1544081" cy="788885"/>
          </a:xfrm>
          <a:custGeom>
            <a:avLst/>
            <a:gdLst/>
            <a:ahLst/>
            <a:cxnLst/>
            <a:rect l="l" t="t" r="r" b="b"/>
            <a:pathLst>
              <a:path w="1544081" h="788885">
                <a:moveTo>
                  <a:pt x="1544081" y="0"/>
                </a:moveTo>
                <a:lnTo>
                  <a:pt x="0" y="0"/>
                </a:lnTo>
                <a:lnTo>
                  <a:pt x="0" y="788886"/>
                </a:lnTo>
                <a:lnTo>
                  <a:pt x="1544081" y="788886"/>
                </a:lnTo>
                <a:lnTo>
                  <a:pt x="15440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9176675" y="4421861"/>
            <a:ext cx="2874587" cy="1448073"/>
          </a:xfrm>
          <a:custGeom>
            <a:avLst/>
            <a:gdLst/>
            <a:ahLst/>
            <a:cxnLst/>
            <a:rect l="l" t="t" r="r" b="b"/>
            <a:pathLst>
              <a:path w="2874587" h="1448073">
                <a:moveTo>
                  <a:pt x="0" y="0"/>
                </a:moveTo>
                <a:lnTo>
                  <a:pt x="2874587" y="0"/>
                </a:lnTo>
                <a:lnTo>
                  <a:pt x="2874587" y="1448073"/>
                </a:lnTo>
                <a:lnTo>
                  <a:pt x="0" y="1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2606575" y="3188976"/>
            <a:ext cx="39794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19,374</a:t>
            </a:r>
            <a:r>
              <a:rPr lang="en-US" sz="2499" b="1" spc="-49">
                <a:solidFill>
                  <a:srgbClr val="8888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Korean wav file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24220" y="6446890"/>
            <a:ext cx="39794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Labeled by 5 people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57774" y="608071"/>
            <a:ext cx="4560650" cy="841259"/>
            <a:chOff x="0" y="0"/>
            <a:chExt cx="1248174" cy="2302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8174" cy="230238"/>
            </a:xfrm>
            <a:custGeom>
              <a:avLst/>
              <a:gdLst/>
              <a:ahLst/>
              <a:cxnLst/>
              <a:rect l="l" t="t" r="r" b="b"/>
              <a:pathLst>
                <a:path w="1248174" h="230238">
                  <a:moveTo>
                    <a:pt x="624087" y="0"/>
                  </a:moveTo>
                  <a:cubicBezTo>
                    <a:pt x="279413" y="0"/>
                    <a:pt x="0" y="51541"/>
                    <a:pt x="0" y="115119"/>
                  </a:cubicBezTo>
                  <a:cubicBezTo>
                    <a:pt x="0" y="178698"/>
                    <a:pt x="279413" y="230238"/>
                    <a:pt x="624087" y="230238"/>
                  </a:cubicBezTo>
                  <a:cubicBezTo>
                    <a:pt x="968760" y="230238"/>
                    <a:pt x="1248174" y="178698"/>
                    <a:pt x="1248174" y="115119"/>
                  </a:cubicBezTo>
                  <a:cubicBezTo>
                    <a:pt x="1248174" y="51541"/>
                    <a:pt x="968760" y="0"/>
                    <a:pt x="624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7016" y="2535"/>
              <a:ext cx="1014141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79720" y="747738"/>
            <a:ext cx="3916759" cy="50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2986" spc="-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537</Words>
  <Application>Microsoft Macintosh PowerPoint</Application>
  <PresentationFormat>사용자 지정</PresentationFormat>
  <Paragraphs>254</Paragraphs>
  <Slides>36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BM DoHyeon OTF</vt:lpstr>
      <vt:lpstr>Arial</vt:lpstr>
      <vt:lpstr>Canva Sans Bold</vt:lpstr>
      <vt:lpstr>Canva Sans</vt:lpstr>
      <vt:lpstr>210 도시락</vt:lpstr>
      <vt:lpstr>Nanum Gothic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cp:lastModifiedBy>김예은(인공지능학과)</cp:lastModifiedBy>
  <cp:revision>4</cp:revision>
  <dcterms:created xsi:type="dcterms:W3CDTF">2006-08-16T00:00:00Z</dcterms:created>
  <dcterms:modified xsi:type="dcterms:W3CDTF">2025-06-10T05:02:53Z</dcterms:modified>
  <dc:identifier>DAGgwYntH0U</dc:identifier>
</cp:coreProperties>
</file>